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91" r:id="rId3"/>
    <p:sldId id="303" r:id="rId4"/>
    <p:sldId id="300" r:id="rId5"/>
    <p:sldId id="302" r:id="rId6"/>
    <p:sldId id="267" r:id="rId7"/>
    <p:sldId id="298" r:id="rId8"/>
    <p:sldId id="299" r:id="rId9"/>
    <p:sldId id="268" r:id="rId10"/>
    <p:sldId id="270" r:id="rId11"/>
    <p:sldId id="304" r:id="rId12"/>
    <p:sldId id="282" r:id="rId13"/>
    <p:sldId id="301" r:id="rId14"/>
    <p:sldId id="259" r:id="rId15"/>
    <p:sldId id="260" r:id="rId16"/>
    <p:sldId id="264" r:id="rId17"/>
    <p:sldId id="292" r:id="rId18"/>
    <p:sldId id="281" r:id="rId19"/>
    <p:sldId id="293" r:id="rId20"/>
    <p:sldId id="271" r:id="rId21"/>
  </p:sldIdLst>
  <p:sldSz cx="12192000" cy="6858000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044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Åke Finne" userId="bcf0bd73-75cf-4a25-b3f0-262df73afb89" providerId="ADAL" clId="{321A9AD5-0B08-462E-BBFE-CFBB44A14961}"/>
    <pc:docChg chg="custSel addSld modSld">
      <pc:chgData name="Åke Finne" userId="bcf0bd73-75cf-4a25-b3f0-262df73afb89" providerId="ADAL" clId="{321A9AD5-0B08-462E-BBFE-CFBB44A14961}" dt="2024-12-09T10:12:19.867" v="190" actId="20577"/>
      <pc:docMkLst>
        <pc:docMk/>
      </pc:docMkLst>
      <pc:sldChg chg="modSp mod">
        <pc:chgData name="Åke Finne" userId="bcf0bd73-75cf-4a25-b3f0-262df73afb89" providerId="ADAL" clId="{321A9AD5-0B08-462E-BBFE-CFBB44A14961}" dt="2024-12-09T10:07:07.423" v="136" actId="14100"/>
        <pc:sldMkLst>
          <pc:docMk/>
          <pc:sldMk cId="0" sldId="258"/>
        </pc:sldMkLst>
        <pc:spChg chg="mod">
          <ac:chgData name="Åke Finne" userId="bcf0bd73-75cf-4a25-b3f0-262df73afb89" providerId="ADAL" clId="{321A9AD5-0B08-462E-BBFE-CFBB44A14961}" dt="2024-12-09T10:07:07.423" v="136" actId="14100"/>
          <ac:spMkLst>
            <pc:docMk/>
            <pc:sldMk cId="0" sldId="258"/>
            <ac:spMk id="7170" creationId="{00000000-0000-0000-0000-000000000000}"/>
          </ac:spMkLst>
        </pc:spChg>
      </pc:sldChg>
      <pc:sldChg chg="addSp delSp modSp add mod">
        <pc:chgData name="Åke Finne" userId="bcf0bd73-75cf-4a25-b3f0-262df73afb89" providerId="ADAL" clId="{321A9AD5-0B08-462E-BBFE-CFBB44A14961}" dt="2024-11-26T14:04:18.500" v="53" actId="1036"/>
        <pc:sldMkLst>
          <pc:docMk/>
          <pc:sldMk cId="0" sldId="264"/>
        </pc:sldMkLst>
        <pc:spChg chg="mod">
          <ac:chgData name="Åke Finne" userId="bcf0bd73-75cf-4a25-b3f0-262df73afb89" providerId="ADAL" clId="{321A9AD5-0B08-462E-BBFE-CFBB44A14961}" dt="2024-11-26T14:02:44.522" v="2" actId="14100"/>
          <ac:spMkLst>
            <pc:docMk/>
            <pc:sldMk cId="0" sldId="264"/>
            <ac:spMk id="10243" creationId="{00000000-0000-0000-0000-000000000000}"/>
          </ac:spMkLst>
        </pc:spChg>
        <pc:picChg chg="add mod">
          <ac:chgData name="Åke Finne" userId="bcf0bd73-75cf-4a25-b3f0-262df73afb89" providerId="ADAL" clId="{321A9AD5-0B08-462E-BBFE-CFBB44A14961}" dt="2024-11-26T14:04:18.500" v="53" actId="1036"/>
          <ac:picMkLst>
            <pc:docMk/>
            <pc:sldMk cId="0" sldId="264"/>
            <ac:picMk id="3" creationId="{909B19F6-C43D-71D1-44A3-FD0840D753D8}"/>
          </ac:picMkLst>
        </pc:picChg>
        <pc:picChg chg="del">
          <ac:chgData name="Åke Finne" userId="bcf0bd73-75cf-4a25-b3f0-262df73afb89" providerId="ADAL" clId="{321A9AD5-0B08-462E-BBFE-CFBB44A14961}" dt="2024-11-26T14:02:38.356" v="1" actId="478"/>
          <ac:picMkLst>
            <pc:docMk/>
            <pc:sldMk cId="0" sldId="264"/>
            <ac:picMk id="10245" creationId="{00000000-0000-0000-0000-000000000000}"/>
          </ac:picMkLst>
        </pc:picChg>
      </pc:sldChg>
      <pc:sldChg chg="modSp mod">
        <pc:chgData name="Åke Finne" userId="bcf0bd73-75cf-4a25-b3f0-262df73afb89" providerId="ADAL" clId="{321A9AD5-0B08-462E-BBFE-CFBB44A14961}" dt="2024-12-09T10:08:57.231" v="144" actId="20577"/>
        <pc:sldMkLst>
          <pc:docMk/>
          <pc:sldMk cId="1463610280" sldId="267"/>
        </pc:sldMkLst>
        <pc:spChg chg="mod">
          <ac:chgData name="Åke Finne" userId="bcf0bd73-75cf-4a25-b3f0-262df73afb89" providerId="ADAL" clId="{321A9AD5-0B08-462E-BBFE-CFBB44A14961}" dt="2024-12-09T10:08:57.231" v="144" actId="20577"/>
          <ac:spMkLst>
            <pc:docMk/>
            <pc:sldMk cId="1463610280" sldId="267"/>
            <ac:spMk id="3" creationId="{00000000-0000-0000-0000-000000000000}"/>
          </ac:spMkLst>
        </pc:spChg>
      </pc:sldChg>
      <pc:sldChg chg="modSp mod">
        <pc:chgData name="Åke Finne" userId="bcf0bd73-75cf-4a25-b3f0-262df73afb89" providerId="ADAL" clId="{321A9AD5-0B08-462E-BBFE-CFBB44A14961}" dt="2024-12-09T10:12:19.867" v="190" actId="20577"/>
        <pc:sldMkLst>
          <pc:docMk/>
          <pc:sldMk cId="3311920989" sldId="270"/>
        </pc:sldMkLst>
        <pc:spChg chg="mod">
          <ac:chgData name="Åke Finne" userId="bcf0bd73-75cf-4a25-b3f0-262df73afb89" providerId="ADAL" clId="{321A9AD5-0B08-462E-BBFE-CFBB44A14961}" dt="2024-12-09T10:12:19.867" v="190" actId="20577"/>
          <ac:spMkLst>
            <pc:docMk/>
            <pc:sldMk cId="3311920989" sldId="270"/>
            <ac:spMk id="5" creationId="{00000000-0000-0000-0000-000000000000}"/>
          </ac:spMkLst>
        </pc:spChg>
      </pc:sldChg>
      <pc:sldChg chg="modSp mod">
        <pc:chgData name="Åke Finne" userId="bcf0bd73-75cf-4a25-b3f0-262df73afb89" providerId="ADAL" clId="{321A9AD5-0B08-462E-BBFE-CFBB44A14961}" dt="2024-12-09T09:27:32.535" v="131" actId="27636"/>
        <pc:sldMkLst>
          <pc:docMk/>
          <pc:sldMk cId="3505252163" sldId="271"/>
        </pc:sldMkLst>
        <pc:spChg chg="mod">
          <ac:chgData name="Åke Finne" userId="bcf0bd73-75cf-4a25-b3f0-262df73afb89" providerId="ADAL" clId="{321A9AD5-0B08-462E-BBFE-CFBB44A14961}" dt="2024-12-09T09:27:32.535" v="131" actId="27636"/>
          <ac:spMkLst>
            <pc:docMk/>
            <pc:sldMk cId="3505252163" sldId="271"/>
            <ac:spMk id="3" creationId="{00000000-0000-0000-0000-000000000000}"/>
          </ac:spMkLst>
        </pc:spChg>
      </pc:sldChg>
      <pc:sldChg chg="modSp mod">
        <pc:chgData name="Åke Finne" userId="bcf0bd73-75cf-4a25-b3f0-262df73afb89" providerId="ADAL" clId="{321A9AD5-0B08-462E-BBFE-CFBB44A14961}" dt="2024-12-09T10:10:10.528" v="189" actId="20577"/>
        <pc:sldMkLst>
          <pc:docMk/>
          <pc:sldMk cId="4036505419" sldId="298"/>
        </pc:sldMkLst>
        <pc:spChg chg="mod">
          <ac:chgData name="Åke Finne" userId="bcf0bd73-75cf-4a25-b3f0-262df73afb89" providerId="ADAL" clId="{321A9AD5-0B08-462E-BBFE-CFBB44A14961}" dt="2024-12-09T10:10:10.528" v="189" actId="20577"/>
          <ac:spMkLst>
            <pc:docMk/>
            <pc:sldMk cId="4036505419" sldId="29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ED8AC5-10E0-4D64-AD4D-13BB9AD136E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58170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DD7DC7-717C-4C20-8169-6FB14E66A6BD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8149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D6CEBA-2543-486B-9834-C1AE6618523D}" type="slidenum">
              <a:rPr lang="sv-SE" altLang="sv-FI"/>
              <a:pPr/>
              <a:t>15</a:t>
            </a:fld>
            <a:endParaRPr lang="sv-SE" altLang="sv-FI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altLang="sv-FI"/>
              <a:t>Krug – se senare presentation</a:t>
            </a:r>
          </a:p>
          <a:p>
            <a:r>
              <a:rPr lang="sv-SE" altLang="sv-FI"/>
              <a:t>Philipponat – kvalitetsproducent i Aÿ</a:t>
            </a:r>
          </a:p>
          <a:p>
            <a:r>
              <a:rPr lang="sv-SE" altLang="sv-FI"/>
              <a:t>Bricout – doldis av hög klass från Ambonnay</a:t>
            </a:r>
          </a:p>
          <a:p>
            <a:r>
              <a:rPr lang="sv-SE" altLang="sv-FI"/>
              <a:t>Salon – gör bara en cuvée och bara de bästa åren – 2011 säljs 1997 – övriga år går druvorna till Delamotte.</a:t>
            </a:r>
          </a:p>
          <a:p>
            <a:r>
              <a:rPr lang="sv-SE" altLang="sv-FI"/>
              <a:t>Billecart-Salmon – extremt eleganta cuvéer från Mareuil. Stort rykte.</a:t>
            </a:r>
          </a:p>
        </p:txBody>
      </p:sp>
    </p:spTree>
    <p:extLst>
      <p:ext uri="{BB962C8B-B14F-4D97-AF65-F5344CB8AC3E}">
        <p14:creationId xmlns:p14="http://schemas.microsoft.com/office/powerpoint/2010/main" val="622971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F5B359-03F6-4084-BC2A-AF1F9EEB9F9E}" type="slidenum">
              <a:rPr lang="sv-SE" altLang="sv-FI"/>
              <a:pPr/>
              <a:t>16</a:t>
            </a:fld>
            <a:endParaRPr lang="sv-SE" altLang="sv-FI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altLang="sv-FI"/>
              <a:t>Läs http://www.champagnehuset.se/ch/Version1.2/News/specialclub.pdf </a:t>
            </a:r>
          </a:p>
        </p:txBody>
      </p:sp>
    </p:spTree>
    <p:extLst>
      <p:ext uri="{BB962C8B-B14F-4D97-AF65-F5344CB8AC3E}">
        <p14:creationId xmlns:p14="http://schemas.microsoft.com/office/powerpoint/2010/main" val="3310043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1" name="Picture 7" descr="champagn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5"/>
          <a:stretch>
            <a:fillRect/>
          </a:stretch>
        </p:blipFill>
        <p:spPr bwMode="auto">
          <a:xfrm>
            <a:off x="3424768" y="0"/>
            <a:ext cx="876723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1" y="2130426"/>
            <a:ext cx="80137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562186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Åke Finne / MiG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F0A1882-2A9B-41FB-AC78-97B060BD139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Åke Finne / MiG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9274D-8FDA-479D-B34E-6B9E093CFD8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4357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Åke Finne / MiG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5FD59-EEFF-4DA0-A0A9-523A956AD96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7098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sv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Åke Finne / MiG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A9B68252-4C43-4CB3-ABA3-F1C4BA7CC50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0266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Åke Finne / MiG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6B621ADF-4F30-4A6A-A489-D5B036A9C1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787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Åke Finne / MiG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63F81-5952-4443-8670-D4D3FB10EE5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740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Åke Finne / MiG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45238-6492-49C9-9430-0D08D91A596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81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Åke Finne / MiG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F58E4-72C3-48EC-B95E-3368C5E202D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7629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Åke Finne / MiG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F3F84-D387-4EA2-8204-F063062E8A6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484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Åke Finne / MiG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2CD3A-A234-4E06-9375-414267AD913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508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Åke Finne / MiG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A886C-9025-4892-BEBF-8473CC971F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587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Åke Finne / MiG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0E20A-3671-408C-9FE2-71AA98F01E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535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Åke Finne / MiG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65782-6979-4C32-B93B-7F07FA5BC3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383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GB" altLang="en-US"/>
              <a:t>Åke Finne / MiG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964F97-2AD1-4C5F-B78C-33171B0935C2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31" name="Picture 7" descr="champagne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5"/>
          <a:stretch>
            <a:fillRect/>
          </a:stretch>
        </p:blipFill>
        <p:spPr bwMode="auto">
          <a:xfrm>
            <a:off x="7313085" y="3041650"/>
            <a:ext cx="4878916" cy="381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ist_of_Champagne_house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ko.fi/sv/produkter/534197/Bellavista-Alma-Gran-Cuv-e-Franciacorta-Brut/" TargetMode="External"/><Relationship Id="rId7" Type="http://schemas.openxmlformats.org/officeDocument/2006/relationships/hyperlink" Target="https://www.alko.fi/sv/produkter/551197/Charlier-Fils-Sp-cial-Club-Champagne-Brut-2015/" TargetMode="External"/><Relationship Id="rId2" Type="http://schemas.openxmlformats.org/officeDocument/2006/relationships/hyperlink" Target="https://www.alko.fi/sv/produkter/509407/Yarrabank-Late-Disgorged-Brut-Nature-201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ko.fi/sv/produkter/558187/J.-Charpentier-Mill-sime-Champagne-Brut-2018/" TargetMode="External"/><Relationship Id="rId5" Type="http://schemas.openxmlformats.org/officeDocument/2006/relationships/hyperlink" Target="https://www.alko.fi/sv/produkter/574177/Domaine-Maire-Cr-mant-Mill-sim-Brut-2016/" TargetMode="External"/><Relationship Id="rId4" Type="http://schemas.openxmlformats.org/officeDocument/2006/relationships/hyperlink" Target="https://www.alko.fi/sv/produkter/943525/Nyetimber-Classic-Cuv-e-Brut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90944" y="830511"/>
            <a:ext cx="6724736" cy="2088858"/>
          </a:xfrm>
        </p:spPr>
        <p:txBody>
          <a:bodyPr/>
          <a:lstStyle/>
          <a:p>
            <a:r>
              <a:rPr lang="en-GB" altLang="en-US" dirty="0"/>
              <a:t>Munskänkarna i </a:t>
            </a:r>
            <a:r>
              <a:rPr lang="en-GB" altLang="en-US" dirty="0" err="1"/>
              <a:t>Grankulla</a:t>
            </a:r>
            <a:br>
              <a:rPr lang="en-GB" altLang="en-US" dirty="0"/>
            </a:br>
            <a:r>
              <a:rPr lang="en-GB" altLang="en-US" sz="5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Bubbeltasting</a:t>
            </a:r>
            <a:br>
              <a:rPr lang="en-GB" altLang="en-US" dirty="0"/>
            </a:br>
            <a:r>
              <a:rPr lang="en-GB" altLang="en-US" dirty="0"/>
              <a:t>December 2024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1" y="4093827"/>
            <a:ext cx="4098925" cy="1050022"/>
          </a:xfrm>
        </p:spPr>
        <p:txBody>
          <a:bodyPr/>
          <a:lstStyle/>
          <a:p>
            <a:r>
              <a:rPr lang="en-GB" altLang="en-US" sz="4000" dirty="0" err="1"/>
              <a:t>Åke</a:t>
            </a:r>
            <a:r>
              <a:rPr lang="en-GB" altLang="en-US" sz="4000" dirty="0"/>
              <a:t> Finne</a:t>
            </a:r>
          </a:p>
          <a:p>
            <a:endParaRPr lang="en-GB" altLang="en-US" sz="4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DED7BCC-FCC5-C562-8A11-55AE9BA8E5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6868" y="6245225"/>
            <a:ext cx="3860800" cy="476250"/>
          </a:xfrm>
        </p:spPr>
        <p:txBody>
          <a:bodyPr/>
          <a:lstStyle/>
          <a:p>
            <a:r>
              <a:rPr lang="en-GB" altLang="en-US" dirty="0"/>
              <a:t>Åke Finne / MiG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En liten ordlista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FI" dirty="0"/>
          </a:p>
          <a:p>
            <a:r>
              <a:rPr lang="sv-FI" dirty="0"/>
              <a:t>Blanc de Blanc / Blanc de </a:t>
            </a:r>
            <a:r>
              <a:rPr lang="sv-FI" dirty="0" err="1"/>
              <a:t>Noir</a:t>
            </a:r>
            <a:endParaRPr lang="sv-FI" dirty="0"/>
          </a:p>
          <a:p>
            <a:r>
              <a:rPr lang="sv-FI" dirty="0" err="1"/>
              <a:t>Autolyysi</a:t>
            </a:r>
            <a:r>
              <a:rPr lang="sv-FI" dirty="0"/>
              <a:t> / sur lie</a:t>
            </a:r>
          </a:p>
          <a:p>
            <a:r>
              <a:rPr lang="sv-FI" dirty="0" err="1"/>
              <a:t>Remuage</a:t>
            </a:r>
            <a:r>
              <a:rPr lang="sv-FI" dirty="0"/>
              <a:t> / </a:t>
            </a:r>
            <a:r>
              <a:rPr lang="sv-FI" dirty="0" err="1"/>
              <a:t>Pupitre</a:t>
            </a:r>
            <a:endParaRPr lang="sv-FI" dirty="0"/>
          </a:p>
          <a:p>
            <a:r>
              <a:rPr lang="sv-FI" dirty="0" err="1"/>
              <a:t>Dosage</a:t>
            </a:r>
            <a:r>
              <a:rPr lang="sv-FI" dirty="0"/>
              <a:t> / </a:t>
            </a:r>
            <a:r>
              <a:rPr lang="sv-FI" dirty="0" err="1"/>
              <a:t>Liqueur</a:t>
            </a:r>
            <a:r>
              <a:rPr lang="sv-FI" dirty="0"/>
              <a:t> de </a:t>
            </a:r>
            <a:r>
              <a:rPr lang="sv-FI" dirty="0" err="1"/>
              <a:t>tirage</a:t>
            </a:r>
            <a:endParaRPr lang="sv-FI" dirty="0"/>
          </a:p>
          <a:p>
            <a:r>
              <a:rPr lang="sv-FI" dirty="0" err="1"/>
              <a:t>Vintage</a:t>
            </a:r>
            <a:r>
              <a:rPr lang="sv-FI" dirty="0"/>
              <a:t> / </a:t>
            </a:r>
            <a:r>
              <a:rPr lang="sv-FI" dirty="0" err="1"/>
              <a:t>Millésime</a:t>
            </a:r>
            <a:endParaRPr lang="sv-FI" dirty="0"/>
          </a:p>
          <a:p>
            <a:r>
              <a:rPr lang="sv-FI" dirty="0"/>
              <a:t>Non-</a:t>
            </a:r>
            <a:r>
              <a:rPr lang="sv-FI" dirty="0" err="1"/>
              <a:t>vintage</a:t>
            </a:r>
            <a:endParaRPr lang="sv-FI" dirty="0"/>
          </a:p>
          <a:p>
            <a:endParaRPr lang="sv-FI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Sockerhalt</a:t>
            </a:r>
          </a:p>
          <a:p>
            <a:r>
              <a:rPr lang="sv-FI" dirty="0" err="1"/>
              <a:t>Brut</a:t>
            </a:r>
            <a:r>
              <a:rPr lang="sv-FI" dirty="0"/>
              <a:t> 0-12 g/l (</a:t>
            </a:r>
            <a:r>
              <a:rPr lang="sv-FI" dirty="0" err="1"/>
              <a:t>Brut</a:t>
            </a:r>
            <a:r>
              <a:rPr lang="sv-FI" dirty="0"/>
              <a:t> naturale; Extra </a:t>
            </a:r>
            <a:r>
              <a:rPr lang="sv-FI" dirty="0" err="1"/>
              <a:t>brut</a:t>
            </a:r>
            <a:r>
              <a:rPr lang="sv-FI" dirty="0"/>
              <a:t>)</a:t>
            </a:r>
          </a:p>
          <a:p>
            <a:r>
              <a:rPr lang="sv-FI" dirty="0"/>
              <a:t>Extra </a:t>
            </a:r>
            <a:r>
              <a:rPr lang="sv-FI" dirty="0" err="1"/>
              <a:t>dry</a:t>
            </a:r>
            <a:r>
              <a:rPr lang="sv-FI" dirty="0"/>
              <a:t> 12-17 g/l</a:t>
            </a:r>
          </a:p>
          <a:p>
            <a:r>
              <a:rPr lang="sv-FI" dirty="0"/>
              <a:t>Sec 17-32 g/l</a:t>
            </a:r>
          </a:p>
          <a:p>
            <a:r>
              <a:rPr lang="sv-FI" dirty="0"/>
              <a:t>Demi-Sec 32-50 g/l</a:t>
            </a:r>
          </a:p>
          <a:p>
            <a:r>
              <a:rPr lang="sv-FI" dirty="0" err="1"/>
              <a:t>Doux</a:t>
            </a:r>
            <a:r>
              <a:rPr lang="sv-FI" dirty="0"/>
              <a:t> </a:t>
            </a:r>
            <a:r>
              <a:rPr lang="sv-FI" dirty="0" err="1"/>
              <a:t>yli</a:t>
            </a:r>
            <a:r>
              <a:rPr lang="sv-FI" dirty="0"/>
              <a:t> 50 g/l</a:t>
            </a:r>
          </a:p>
          <a:p>
            <a:endParaRPr lang="sv-FI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34223C8-E315-C5E4-0E83-EA0E80F24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  <p:extLst>
      <p:ext uri="{BB962C8B-B14F-4D97-AF65-F5344CB8AC3E}">
        <p14:creationId xmlns:p14="http://schemas.microsoft.com/office/powerpoint/2010/main" val="3311920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0975-8D86-4EAD-26E7-D7CE988DF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Flaskstorlek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9CC9E9E-FDC1-8DCE-E49C-AB0F93D910E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5940470"/>
              </p:ext>
            </p:extLst>
          </p:nvPr>
        </p:nvGraphicFramePr>
        <p:xfrm>
          <a:off x="609600" y="1731184"/>
          <a:ext cx="5384799" cy="24529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4374">
                  <a:extLst>
                    <a:ext uri="{9D8B030D-6E8A-4147-A177-3AD203B41FA5}">
                      <a16:colId xmlns:a16="http://schemas.microsoft.com/office/drawing/2014/main" val="1232079746"/>
                    </a:ext>
                  </a:extLst>
                </a:gridCol>
                <a:gridCol w="1354960">
                  <a:extLst>
                    <a:ext uri="{9D8B030D-6E8A-4147-A177-3AD203B41FA5}">
                      <a16:colId xmlns:a16="http://schemas.microsoft.com/office/drawing/2014/main" val="1919783449"/>
                    </a:ext>
                  </a:extLst>
                </a:gridCol>
                <a:gridCol w="1775465">
                  <a:extLst>
                    <a:ext uri="{9D8B030D-6E8A-4147-A177-3AD203B41FA5}">
                      <a16:colId xmlns:a16="http://schemas.microsoft.com/office/drawing/2014/main" val="3037150062"/>
                    </a:ext>
                  </a:extLst>
                </a:gridCol>
              </a:tblGrid>
              <a:tr h="350421"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Pikkolo el Split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18,75 cl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>
                          <a:effectLst/>
                        </a:rPr>
                        <a:t>1/4 </a:t>
                      </a:r>
                      <a:r>
                        <a:rPr lang="sv-FI" sz="2200" u="none" strike="noStrike" dirty="0" err="1">
                          <a:effectLst/>
                        </a:rPr>
                        <a:t>fl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extLst>
                  <a:ext uri="{0D108BD9-81ED-4DB2-BD59-A6C34878D82A}">
                    <a16:rowId xmlns:a16="http://schemas.microsoft.com/office/drawing/2014/main" val="1674650824"/>
                  </a:ext>
                </a:extLst>
              </a:tr>
              <a:tr h="350421"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Demi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>
                          <a:effectLst/>
                        </a:rPr>
                        <a:t>37,5 cl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>
                          <a:effectLst/>
                        </a:rPr>
                        <a:t>1/2 </a:t>
                      </a:r>
                      <a:r>
                        <a:rPr lang="sv-FI" sz="2200" u="none" strike="noStrike" dirty="0" err="1">
                          <a:effectLst/>
                        </a:rPr>
                        <a:t>fl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extLst>
                  <a:ext uri="{0D108BD9-81ED-4DB2-BD59-A6C34878D82A}">
                    <a16:rowId xmlns:a16="http://schemas.microsoft.com/office/drawing/2014/main" val="521834885"/>
                  </a:ext>
                </a:extLst>
              </a:tr>
              <a:tr h="350421"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Normal flaska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75 cl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>
                          <a:effectLst/>
                        </a:rPr>
                        <a:t>1 </a:t>
                      </a:r>
                      <a:r>
                        <a:rPr lang="sv-FI" sz="2200" u="none" strike="noStrike" dirty="0" err="1">
                          <a:effectLst/>
                        </a:rPr>
                        <a:t>fl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extLst>
                  <a:ext uri="{0D108BD9-81ED-4DB2-BD59-A6C34878D82A}">
                    <a16:rowId xmlns:a16="http://schemas.microsoft.com/office/drawing/2014/main" val="848740798"/>
                  </a:ext>
                </a:extLst>
              </a:tr>
              <a:tr h="350421"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Magnum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1.5 liter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>
                          <a:effectLst/>
                        </a:rPr>
                        <a:t>2 </a:t>
                      </a:r>
                      <a:r>
                        <a:rPr lang="sv-FI" sz="2200" u="none" strike="noStrike" dirty="0" err="1">
                          <a:effectLst/>
                        </a:rPr>
                        <a:t>fl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extLst>
                  <a:ext uri="{0D108BD9-81ED-4DB2-BD59-A6C34878D82A}">
                    <a16:rowId xmlns:a16="http://schemas.microsoft.com/office/drawing/2014/main" val="2537240675"/>
                  </a:ext>
                </a:extLst>
              </a:tr>
              <a:tr h="350421"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Jeroboam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3 liter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>
                          <a:effectLst/>
                        </a:rPr>
                        <a:t>4 </a:t>
                      </a:r>
                      <a:r>
                        <a:rPr lang="sv-FI" sz="2200" u="none" strike="noStrike" dirty="0" err="1">
                          <a:effectLst/>
                        </a:rPr>
                        <a:t>fl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extLst>
                  <a:ext uri="{0D108BD9-81ED-4DB2-BD59-A6C34878D82A}">
                    <a16:rowId xmlns:a16="http://schemas.microsoft.com/office/drawing/2014/main" val="1119906715"/>
                  </a:ext>
                </a:extLst>
              </a:tr>
              <a:tr h="350421"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Rehoboam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4 liter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>
                          <a:effectLst/>
                        </a:rPr>
                        <a:t>6 </a:t>
                      </a:r>
                      <a:r>
                        <a:rPr lang="sv-FI" sz="2200" u="none" strike="noStrike" dirty="0" err="1">
                          <a:effectLst/>
                        </a:rPr>
                        <a:t>fl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extLst>
                  <a:ext uri="{0D108BD9-81ED-4DB2-BD59-A6C34878D82A}">
                    <a16:rowId xmlns:a16="http://schemas.microsoft.com/office/drawing/2014/main" val="1415093538"/>
                  </a:ext>
                </a:extLst>
              </a:tr>
              <a:tr h="350421"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Methusalem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6 liter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>
                          <a:effectLst/>
                        </a:rPr>
                        <a:t>8 </a:t>
                      </a:r>
                      <a:r>
                        <a:rPr lang="sv-FI" sz="2200" u="none" strike="noStrike" dirty="0" err="1">
                          <a:effectLst/>
                        </a:rPr>
                        <a:t>fl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extLst>
                  <a:ext uri="{0D108BD9-81ED-4DB2-BD59-A6C34878D82A}">
                    <a16:rowId xmlns:a16="http://schemas.microsoft.com/office/drawing/2014/main" val="3594981768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AAB0712-6D7F-18AF-9B1B-80EA88FEC93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44106845"/>
              </p:ext>
            </p:extLst>
          </p:nvPr>
        </p:nvGraphicFramePr>
        <p:xfrm>
          <a:off x="6197600" y="1731184"/>
          <a:ext cx="5384799" cy="24529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4374">
                  <a:extLst>
                    <a:ext uri="{9D8B030D-6E8A-4147-A177-3AD203B41FA5}">
                      <a16:colId xmlns:a16="http://schemas.microsoft.com/office/drawing/2014/main" val="1647868522"/>
                    </a:ext>
                  </a:extLst>
                </a:gridCol>
                <a:gridCol w="1354960">
                  <a:extLst>
                    <a:ext uri="{9D8B030D-6E8A-4147-A177-3AD203B41FA5}">
                      <a16:colId xmlns:a16="http://schemas.microsoft.com/office/drawing/2014/main" val="4212200044"/>
                    </a:ext>
                  </a:extLst>
                </a:gridCol>
                <a:gridCol w="1775465">
                  <a:extLst>
                    <a:ext uri="{9D8B030D-6E8A-4147-A177-3AD203B41FA5}">
                      <a16:colId xmlns:a16="http://schemas.microsoft.com/office/drawing/2014/main" val="1482462327"/>
                    </a:ext>
                  </a:extLst>
                </a:gridCol>
              </a:tblGrid>
              <a:tr h="350421"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 err="1">
                          <a:effectLst/>
                        </a:rPr>
                        <a:t>Salamanzar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9 liter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>
                          <a:effectLst/>
                        </a:rPr>
                        <a:t>12 </a:t>
                      </a:r>
                      <a:r>
                        <a:rPr lang="sv-FI" sz="2200" u="none" strike="noStrike" dirty="0" err="1">
                          <a:effectLst/>
                        </a:rPr>
                        <a:t>fl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extLst>
                  <a:ext uri="{0D108BD9-81ED-4DB2-BD59-A6C34878D82A}">
                    <a16:rowId xmlns:a16="http://schemas.microsoft.com/office/drawing/2014/main" val="616042214"/>
                  </a:ext>
                </a:extLst>
              </a:tr>
              <a:tr h="350421"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Balthazar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12 liter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>
                          <a:effectLst/>
                        </a:rPr>
                        <a:t>16 </a:t>
                      </a:r>
                      <a:r>
                        <a:rPr lang="sv-FI" sz="2200" u="none" strike="noStrike" dirty="0" err="1">
                          <a:effectLst/>
                        </a:rPr>
                        <a:t>fl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extLst>
                  <a:ext uri="{0D108BD9-81ED-4DB2-BD59-A6C34878D82A}">
                    <a16:rowId xmlns:a16="http://schemas.microsoft.com/office/drawing/2014/main" val="374704334"/>
                  </a:ext>
                </a:extLst>
              </a:tr>
              <a:tr h="350421"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Nebukadnezzar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15 liter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>
                          <a:effectLst/>
                        </a:rPr>
                        <a:t>20 </a:t>
                      </a:r>
                      <a:r>
                        <a:rPr lang="sv-FI" sz="2200" u="none" strike="noStrike" dirty="0" err="1">
                          <a:effectLst/>
                        </a:rPr>
                        <a:t>fl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extLst>
                  <a:ext uri="{0D108BD9-81ED-4DB2-BD59-A6C34878D82A}">
                    <a16:rowId xmlns:a16="http://schemas.microsoft.com/office/drawing/2014/main" val="1653605371"/>
                  </a:ext>
                </a:extLst>
              </a:tr>
              <a:tr h="350421"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Solomon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18 liter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>
                          <a:effectLst/>
                        </a:rPr>
                        <a:t>24 </a:t>
                      </a:r>
                      <a:r>
                        <a:rPr lang="sv-FI" sz="2200" u="none" strike="noStrike" dirty="0" err="1">
                          <a:effectLst/>
                        </a:rPr>
                        <a:t>fl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extLst>
                  <a:ext uri="{0D108BD9-81ED-4DB2-BD59-A6C34878D82A}">
                    <a16:rowId xmlns:a16="http://schemas.microsoft.com/office/drawing/2014/main" val="3246971328"/>
                  </a:ext>
                </a:extLst>
              </a:tr>
              <a:tr h="350421"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Sovereign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24 liter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>
                          <a:effectLst/>
                        </a:rPr>
                        <a:t>34 </a:t>
                      </a:r>
                      <a:r>
                        <a:rPr lang="sv-FI" sz="2200" u="none" strike="noStrike" dirty="0" err="1">
                          <a:effectLst/>
                        </a:rPr>
                        <a:t>fl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extLst>
                  <a:ext uri="{0D108BD9-81ED-4DB2-BD59-A6C34878D82A}">
                    <a16:rowId xmlns:a16="http://schemas.microsoft.com/office/drawing/2014/main" val="1096515877"/>
                  </a:ext>
                </a:extLst>
              </a:tr>
              <a:tr h="350421"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Primat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27 liter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>
                          <a:effectLst/>
                        </a:rPr>
                        <a:t>36 </a:t>
                      </a:r>
                      <a:r>
                        <a:rPr lang="sv-FI" sz="2200" u="none" strike="noStrike" dirty="0" err="1">
                          <a:effectLst/>
                        </a:rPr>
                        <a:t>fl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extLst>
                  <a:ext uri="{0D108BD9-81ED-4DB2-BD59-A6C34878D82A}">
                    <a16:rowId xmlns:a16="http://schemas.microsoft.com/office/drawing/2014/main" val="3014125952"/>
                  </a:ext>
                </a:extLst>
              </a:tr>
              <a:tr h="350421"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Melchizedek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>
                          <a:effectLst/>
                        </a:rPr>
                        <a:t>30 liter</a:t>
                      </a:r>
                      <a:endParaRPr lang="sv-FI" sz="2200" b="0" i="0" u="none" strike="noStrike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sv-FI" sz="2200" u="none" strike="noStrike" dirty="0">
                          <a:effectLst/>
                        </a:rPr>
                        <a:t>40 </a:t>
                      </a:r>
                      <a:r>
                        <a:rPr lang="sv-FI" sz="2200" u="none" strike="noStrike" dirty="0" err="1">
                          <a:effectLst/>
                        </a:rPr>
                        <a:t>fl</a:t>
                      </a:r>
                      <a:endParaRPr lang="sv-FI" sz="2200" b="0" i="0" u="none" strike="noStrike" dirty="0">
                        <a:solidFill>
                          <a:srgbClr val="0E2FAD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761" marR="8761" marT="8761" marB="0" anchor="ctr"/>
                </a:tc>
                <a:extLst>
                  <a:ext uri="{0D108BD9-81ED-4DB2-BD59-A6C34878D82A}">
                    <a16:rowId xmlns:a16="http://schemas.microsoft.com/office/drawing/2014/main" val="376094819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77CCE-3A8E-A5F2-39DB-35689F555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  <p:extLst>
      <p:ext uri="{BB962C8B-B14F-4D97-AF65-F5344CB8AC3E}">
        <p14:creationId xmlns:p14="http://schemas.microsoft.com/office/powerpoint/2010/main" val="843536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Visste du?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Du känner till att rosévin inte är en blandning av vitt och rött, eller hur</a:t>
            </a:r>
          </a:p>
          <a:p>
            <a:pPr lvl="3"/>
            <a:r>
              <a:rPr lang="sv-FI" dirty="0"/>
              <a:t>Den rosa färgen kommer av att skalen finns med en liten stund i början av jäsningen</a:t>
            </a:r>
          </a:p>
          <a:p>
            <a:endParaRPr lang="sv-FI" dirty="0"/>
          </a:p>
          <a:p>
            <a:r>
              <a:rPr lang="sv-FI" dirty="0"/>
              <a:t>Hur gör man Rosé champagne? </a:t>
            </a:r>
          </a:p>
          <a:p>
            <a:pPr lvl="3"/>
            <a:r>
              <a:rPr lang="sv-FI" dirty="0"/>
              <a:t>Rosé </a:t>
            </a:r>
            <a:r>
              <a:rPr lang="sv-FI" dirty="0" err="1"/>
              <a:t>d’Assemblage</a:t>
            </a:r>
            <a:endParaRPr lang="sv-FI" dirty="0"/>
          </a:p>
          <a:p>
            <a:pPr lvl="3"/>
            <a:r>
              <a:rPr lang="sv-FI" dirty="0"/>
              <a:t>Rosé de </a:t>
            </a:r>
            <a:r>
              <a:rPr lang="sv-FI" dirty="0" err="1"/>
              <a:t>Saignée</a:t>
            </a:r>
            <a:endParaRPr lang="sv-FI" dirty="0"/>
          </a:p>
          <a:p>
            <a:pPr lvl="1"/>
            <a:endParaRPr lang="sv-FI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F7352F3-76C2-BFF2-6C81-54117373B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  <p:extLst>
      <p:ext uri="{BB962C8B-B14F-4D97-AF65-F5344CB8AC3E}">
        <p14:creationId xmlns:p14="http://schemas.microsoft.com/office/powerpoint/2010/main" val="3464656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FI"/>
              <a:t>De stora producenterna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v-SE" altLang="sv-FI" sz="2000" dirty="0"/>
              <a:t>1.   </a:t>
            </a:r>
            <a:r>
              <a:rPr lang="sv-SE" altLang="sv-FI" sz="2000" dirty="0" err="1"/>
              <a:t>Moët</a:t>
            </a:r>
            <a:r>
              <a:rPr lang="sv-SE" altLang="sv-FI" sz="2000" dirty="0"/>
              <a:t> &amp; </a:t>
            </a:r>
            <a:r>
              <a:rPr lang="sv-SE" altLang="sv-FI" sz="2000" dirty="0" err="1"/>
              <a:t>Chandon</a:t>
            </a:r>
            <a:r>
              <a:rPr lang="sv-SE" altLang="sv-FI" sz="2000" dirty="0"/>
              <a:t> 				30 </a:t>
            </a:r>
            <a:r>
              <a:rPr lang="sv-SE" altLang="sv-FI" sz="2000" dirty="0" err="1"/>
              <a:t>milj</a:t>
            </a:r>
            <a:r>
              <a:rPr lang="sv-SE" altLang="sv-FI" sz="2000" dirty="0"/>
              <a:t> </a:t>
            </a:r>
            <a:r>
              <a:rPr lang="sv-SE" altLang="sv-FI" sz="2000" dirty="0" err="1"/>
              <a:t>fl</a:t>
            </a:r>
            <a:r>
              <a:rPr lang="sv-SE" altLang="sv-FI" sz="2000" dirty="0"/>
              <a:t>/år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000" dirty="0"/>
              <a:t>2.   </a:t>
            </a:r>
            <a:r>
              <a:rPr lang="sv-SE" altLang="sv-FI" sz="2000" dirty="0" err="1"/>
              <a:t>Veuve</a:t>
            </a:r>
            <a:r>
              <a:rPr lang="sv-SE" altLang="sv-FI" sz="2000" dirty="0"/>
              <a:t> </a:t>
            </a:r>
            <a:r>
              <a:rPr lang="sv-SE" altLang="sv-FI" sz="2000" dirty="0" err="1"/>
              <a:t>Cliquot</a:t>
            </a:r>
            <a:r>
              <a:rPr lang="sv-SE" altLang="sv-FI" sz="2000" dirty="0"/>
              <a:t>				18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000" dirty="0"/>
              <a:t>3.   Gaston </a:t>
            </a:r>
            <a:r>
              <a:rPr lang="sv-SE" altLang="sv-FI" sz="2000" dirty="0" err="1"/>
              <a:t>Burtin</a:t>
            </a:r>
            <a:r>
              <a:rPr lang="sv-SE" altLang="sv-FI" sz="2000" dirty="0"/>
              <a:t> (f d Marne &amp; Champagne) 	13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000" dirty="0"/>
              <a:t>4.   Nicolas </a:t>
            </a:r>
            <a:r>
              <a:rPr lang="sv-SE" altLang="sv-FI" sz="2000" dirty="0" err="1"/>
              <a:t>Feuilatte</a:t>
            </a:r>
            <a:r>
              <a:rPr lang="sv-SE" altLang="sv-FI" sz="2000" dirty="0"/>
              <a:t> (CM)			10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000" dirty="0"/>
              <a:t>5.   </a:t>
            </a:r>
            <a:r>
              <a:rPr lang="sv-SE" altLang="sv-FI" sz="2000" dirty="0" err="1"/>
              <a:t>Jacquart</a:t>
            </a:r>
            <a:r>
              <a:rPr lang="sv-SE" altLang="sv-FI" sz="2000" dirty="0"/>
              <a:t> (CM)				  9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000" dirty="0"/>
              <a:t>6.   </a:t>
            </a:r>
            <a:r>
              <a:rPr lang="sv-SE" altLang="sv-FI" sz="2000" dirty="0" err="1"/>
              <a:t>Mumm</a:t>
            </a:r>
            <a:r>
              <a:rPr lang="sv-SE" altLang="sv-FI" sz="2000" dirty="0"/>
              <a:t>					  8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000" dirty="0"/>
              <a:t>7.   Laurent-</a:t>
            </a:r>
            <a:r>
              <a:rPr lang="sv-SE" altLang="sv-FI" sz="2000" dirty="0" err="1"/>
              <a:t>Perrier</a:t>
            </a:r>
            <a:r>
              <a:rPr lang="sv-SE" altLang="sv-FI" sz="2000" dirty="0"/>
              <a:t>				  7,5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000" dirty="0"/>
              <a:t>8.   Piper-</a:t>
            </a:r>
            <a:r>
              <a:rPr lang="sv-SE" altLang="sv-FI" sz="2000" dirty="0" err="1"/>
              <a:t>Heidsieck</a:t>
            </a:r>
            <a:r>
              <a:rPr lang="sv-SE" altLang="sv-FI" sz="2000" dirty="0"/>
              <a:t>				  7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000" dirty="0"/>
              <a:t>9.   </a:t>
            </a:r>
            <a:r>
              <a:rPr lang="sv-SE" altLang="sv-FI" sz="2000" dirty="0" err="1"/>
              <a:t>Lanson</a:t>
            </a:r>
            <a:r>
              <a:rPr lang="sv-SE" altLang="sv-FI" sz="2000" dirty="0"/>
              <a:t>					  6,7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000" dirty="0"/>
              <a:t>10. </a:t>
            </a:r>
            <a:r>
              <a:rPr lang="sv-SE" altLang="sv-FI" sz="2000" dirty="0" err="1"/>
              <a:t>Mercier</a:t>
            </a:r>
            <a:r>
              <a:rPr lang="sv-SE" altLang="sv-FI" sz="2000" dirty="0"/>
              <a:t>					  6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000" dirty="0"/>
              <a:t>      </a:t>
            </a:r>
            <a:r>
              <a:rPr lang="sv-SE" altLang="sv-FI" sz="2000" dirty="0" err="1"/>
              <a:t>Taittinger</a:t>
            </a:r>
            <a:r>
              <a:rPr lang="sv-SE" altLang="sv-FI" sz="2000" dirty="0"/>
              <a:t>					  6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000" dirty="0"/>
              <a:t>      Duval-Leroy					  6</a:t>
            </a:r>
          </a:p>
          <a:p>
            <a:pPr>
              <a:lnSpc>
                <a:spcPct val="90000"/>
              </a:lnSpc>
              <a:buFontTx/>
              <a:buNone/>
            </a:pPr>
            <a:endParaRPr lang="sv-SE" altLang="sv-FI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sv-SE" altLang="sv-FI" sz="2000" dirty="0">
                <a:hlinkClick r:id="rId2"/>
              </a:rPr>
              <a:t>https://en.wikipedia.org/wiki/List_of_Champagne_houses</a:t>
            </a:r>
            <a:endParaRPr lang="sv-SE" altLang="sv-FI" sz="2000" dirty="0"/>
          </a:p>
          <a:p>
            <a:pPr>
              <a:lnSpc>
                <a:spcPct val="90000"/>
              </a:lnSpc>
              <a:buFontTx/>
              <a:buNone/>
            </a:pPr>
            <a:endParaRPr lang="sv-SE" altLang="sv-FI" sz="2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B5F2745-E3DA-0CE9-7A6A-A40C652C3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69517"/>
            <a:ext cx="3860800" cy="476250"/>
          </a:xfrm>
        </p:spPr>
        <p:txBody>
          <a:bodyPr/>
          <a:lstStyle/>
          <a:p>
            <a:r>
              <a:rPr lang="en-GB" altLang="en-US" dirty="0"/>
              <a:t>Åke Finne / MiG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FI"/>
              <a:t>De  mindre, men berömda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v-SE" altLang="sv-FI" sz="2000" dirty="0"/>
              <a:t>Bollinger, </a:t>
            </a:r>
            <a:r>
              <a:rPr lang="sv-SE" altLang="sv-FI" sz="2000" dirty="0" err="1"/>
              <a:t>Aÿ</a:t>
            </a:r>
            <a:r>
              <a:rPr lang="sv-SE" altLang="sv-FI" sz="2000" dirty="0"/>
              <a:t>,  2,1 </a:t>
            </a:r>
            <a:r>
              <a:rPr lang="sv-SE" altLang="sv-FI" sz="2000" dirty="0" err="1"/>
              <a:t>milj</a:t>
            </a:r>
            <a:r>
              <a:rPr lang="sv-SE" altLang="sv-FI" sz="2000" dirty="0"/>
              <a:t> </a:t>
            </a:r>
            <a:r>
              <a:rPr lang="sv-SE" altLang="sv-FI" sz="2000" dirty="0" err="1"/>
              <a:t>fl</a:t>
            </a:r>
            <a:r>
              <a:rPr lang="sv-SE" altLang="sv-FI" sz="2000" dirty="0"/>
              <a:t>/år</a:t>
            </a:r>
          </a:p>
          <a:p>
            <a:pPr>
              <a:lnSpc>
                <a:spcPct val="150000"/>
              </a:lnSpc>
            </a:pPr>
            <a:r>
              <a:rPr lang="sv-SE" altLang="sv-FI" sz="2000" dirty="0"/>
              <a:t>Deutz, </a:t>
            </a:r>
            <a:r>
              <a:rPr lang="sv-SE" altLang="sv-FI" sz="2000" dirty="0" err="1"/>
              <a:t>Aÿ</a:t>
            </a:r>
            <a:r>
              <a:rPr lang="sv-SE" altLang="sv-FI" sz="2000" dirty="0"/>
              <a:t>, 1,5 </a:t>
            </a:r>
            <a:r>
              <a:rPr lang="sv-SE" altLang="sv-FI" sz="2000" dirty="0" err="1"/>
              <a:t>milj</a:t>
            </a:r>
            <a:endParaRPr lang="sv-SE" altLang="sv-FI" sz="2000" dirty="0"/>
          </a:p>
          <a:p>
            <a:pPr>
              <a:lnSpc>
                <a:spcPct val="150000"/>
              </a:lnSpc>
            </a:pPr>
            <a:r>
              <a:rPr lang="sv-SE" altLang="sv-FI" sz="2000" dirty="0" err="1"/>
              <a:t>Gosset</a:t>
            </a:r>
            <a:r>
              <a:rPr lang="sv-SE" altLang="sv-FI" sz="2000" dirty="0"/>
              <a:t>, </a:t>
            </a:r>
            <a:r>
              <a:rPr lang="sv-SE" altLang="sv-FI" sz="2000" dirty="0" err="1"/>
              <a:t>Aÿ</a:t>
            </a:r>
            <a:r>
              <a:rPr lang="sv-SE" altLang="sv-FI" sz="2000" dirty="0"/>
              <a:t>, 1 </a:t>
            </a:r>
            <a:r>
              <a:rPr lang="sv-SE" altLang="sv-FI" sz="2000" dirty="0" err="1"/>
              <a:t>milj</a:t>
            </a:r>
            <a:endParaRPr lang="sv-SE" altLang="sv-FI" sz="2000" dirty="0"/>
          </a:p>
          <a:p>
            <a:pPr>
              <a:lnSpc>
                <a:spcPct val="150000"/>
              </a:lnSpc>
            </a:pPr>
            <a:r>
              <a:rPr lang="sv-SE" altLang="sv-FI" sz="2000" dirty="0" err="1"/>
              <a:t>Henriot</a:t>
            </a:r>
            <a:r>
              <a:rPr lang="sv-SE" altLang="sv-FI" sz="2000" dirty="0"/>
              <a:t>, Reims 1 </a:t>
            </a:r>
            <a:r>
              <a:rPr lang="sv-SE" altLang="sv-FI" sz="2000" dirty="0" err="1"/>
              <a:t>milj</a:t>
            </a:r>
            <a:endParaRPr lang="sv-SE" altLang="sv-FI" sz="2000" dirty="0"/>
          </a:p>
          <a:p>
            <a:pPr>
              <a:lnSpc>
                <a:spcPct val="150000"/>
              </a:lnSpc>
            </a:pPr>
            <a:r>
              <a:rPr lang="sv-SE" altLang="sv-FI" sz="2000" dirty="0"/>
              <a:t>Pol Roger, </a:t>
            </a:r>
            <a:r>
              <a:rPr lang="sv-SE" altLang="sv-FI" sz="2000" dirty="0" err="1"/>
              <a:t>Epernay</a:t>
            </a:r>
            <a:r>
              <a:rPr lang="sv-SE" altLang="sv-FI" sz="2000" dirty="0"/>
              <a:t>, 1 </a:t>
            </a:r>
            <a:r>
              <a:rPr lang="sv-SE" altLang="sv-FI" sz="2000" dirty="0" err="1"/>
              <a:t>milj</a:t>
            </a:r>
            <a:endParaRPr lang="sv-SE" altLang="sv-FI" sz="2000" dirty="0"/>
          </a:p>
          <a:p>
            <a:pPr>
              <a:lnSpc>
                <a:spcPct val="150000"/>
              </a:lnSpc>
            </a:pPr>
            <a:r>
              <a:rPr lang="sv-SE" altLang="sv-FI" sz="2000" dirty="0" err="1"/>
              <a:t>Pommery</a:t>
            </a:r>
            <a:r>
              <a:rPr lang="sv-SE" altLang="sv-FI" sz="2000" dirty="0"/>
              <a:t>, Reims, 5,5 </a:t>
            </a:r>
            <a:r>
              <a:rPr lang="sv-SE" altLang="sv-FI" sz="2000" dirty="0" err="1"/>
              <a:t>milj</a:t>
            </a:r>
            <a:endParaRPr lang="sv-SE" altLang="sv-FI" sz="2000" dirty="0"/>
          </a:p>
          <a:p>
            <a:pPr>
              <a:lnSpc>
                <a:spcPct val="150000"/>
              </a:lnSpc>
            </a:pPr>
            <a:r>
              <a:rPr lang="sv-SE" altLang="sv-FI" sz="2000" dirty="0"/>
              <a:t>Louis </a:t>
            </a:r>
            <a:r>
              <a:rPr lang="sv-SE" altLang="sv-FI" sz="2000" dirty="0" err="1"/>
              <a:t>Roederer</a:t>
            </a:r>
            <a:r>
              <a:rPr lang="sv-SE" altLang="sv-FI" sz="2000" dirty="0"/>
              <a:t>, Reims, 2 </a:t>
            </a:r>
            <a:r>
              <a:rPr lang="sv-SE" altLang="sv-FI" sz="2000" dirty="0" err="1"/>
              <a:t>milj</a:t>
            </a:r>
            <a:endParaRPr lang="sv-SE" altLang="sv-FI" sz="2000" dirty="0"/>
          </a:p>
          <a:p>
            <a:pPr>
              <a:lnSpc>
                <a:spcPct val="150000"/>
              </a:lnSpc>
            </a:pPr>
            <a:r>
              <a:rPr lang="sv-SE" altLang="sv-FI" sz="2000" dirty="0" err="1"/>
              <a:t>Ruinart</a:t>
            </a:r>
            <a:r>
              <a:rPr lang="sv-SE" altLang="sv-FI" sz="2000" dirty="0"/>
              <a:t>, Reims, 2 </a:t>
            </a:r>
            <a:r>
              <a:rPr lang="sv-SE" altLang="sv-FI" sz="2000" dirty="0" err="1"/>
              <a:t>milj</a:t>
            </a:r>
            <a:endParaRPr lang="sv-SE" altLang="sv-FI" sz="2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AB466D5-C570-4E57-177A-D9EA7A1A1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FI" sz="4000"/>
              <a:t>Några exempel på små exklusiva: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v-SE" altLang="sv-FI" sz="2000" dirty="0" err="1"/>
              <a:t>Krug</a:t>
            </a:r>
            <a:r>
              <a:rPr lang="sv-SE" altLang="sv-FI" sz="2000" dirty="0"/>
              <a:t>, Reims</a:t>
            </a:r>
          </a:p>
          <a:p>
            <a:pPr>
              <a:lnSpc>
                <a:spcPct val="150000"/>
              </a:lnSpc>
            </a:pPr>
            <a:r>
              <a:rPr lang="sv-SE" altLang="sv-FI" sz="2000" dirty="0" err="1"/>
              <a:t>Philipponat</a:t>
            </a:r>
            <a:r>
              <a:rPr lang="sv-SE" altLang="sv-FI" sz="2000" dirty="0"/>
              <a:t>, </a:t>
            </a:r>
            <a:r>
              <a:rPr lang="sv-SE" altLang="sv-FI" sz="2000" dirty="0" err="1"/>
              <a:t>Aÿ</a:t>
            </a:r>
            <a:endParaRPr lang="sv-SE" altLang="sv-FI" sz="2000" dirty="0"/>
          </a:p>
          <a:p>
            <a:pPr>
              <a:lnSpc>
                <a:spcPct val="150000"/>
              </a:lnSpc>
            </a:pPr>
            <a:r>
              <a:rPr lang="sv-SE" altLang="sv-FI" sz="2000" dirty="0" err="1"/>
              <a:t>Bricout</a:t>
            </a:r>
            <a:r>
              <a:rPr lang="sv-SE" altLang="sv-FI" sz="2000" dirty="0"/>
              <a:t>, </a:t>
            </a:r>
            <a:r>
              <a:rPr lang="sv-SE" altLang="sv-FI" sz="2000" dirty="0" err="1"/>
              <a:t>Ambonnay</a:t>
            </a:r>
            <a:endParaRPr lang="sv-SE" altLang="sv-FI" sz="2000" dirty="0"/>
          </a:p>
          <a:p>
            <a:pPr>
              <a:lnSpc>
                <a:spcPct val="150000"/>
              </a:lnSpc>
            </a:pPr>
            <a:r>
              <a:rPr lang="sv-SE" altLang="sv-FI" sz="2000" dirty="0"/>
              <a:t>Salon, Le </a:t>
            </a:r>
            <a:r>
              <a:rPr lang="sv-SE" altLang="sv-FI" sz="2000" dirty="0" err="1"/>
              <a:t>Mesnil</a:t>
            </a:r>
            <a:r>
              <a:rPr lang="sv-SE" altLang="sv-FI" sz="2000" dirty="0"/>
              <a:t> s/</a:t>
            </a:r>
            <a:r>
              <a:rPr lang="sv-SE" altLang="sv-FI" sz="2000" dirty="0" err="1"/>
              <a:t>Oger</a:t>
            </a:r>
            <a:endParaRPr lang="sv-SE" altLang="sv-FI" sz="2000" dirty="0"/>
          </a:p>
          <a:p>
            <a:pPr>
              <a:lnSpc>
                <a:spcPct val="150000"/>
              </a:lnSpc>
            </a:pPr>
            <a:r>
              <a:rPr lang="sv-SE" altLang="sv-FI" sz="2000" dirty="0" err="1"/>
              <a:t>Billecart</a:t>
            </a:r>
            <a:r>
              <a:rPr lang="sv-SE" altLang="sv-FI" sz="2000" dirty="0"/>
              <a:t>-Salmon, </a:t>
            </a:r>
            <a:r>
              <a:rPr lang="sv-SE" altLang="sv-FI" sz="2000" dirty="0" err="1"/>
              <a:t>Mareuil</a:t>
            </a:r>
            <a:r>
              <a:rPr lang="sv-SE" altLang="sv-FI" sz="2000" dirty="0"/>
              <a:t> s/</a:t>
            </a:r>
            <a:r>
              <a:rPr lang="sv-SE" altLang="sv-FI" sz="2000" dirty="0" err="1"/>
              <a:t>Aÿ</a:t>
            </a:r>
            <a:endParaRPr lang="sv-SE" altLang="sv-FI" sz="2000" dirty="0"/>
          </a:p>
          <a:p>
            <a:pPr>
              <a:buFontTx/>
              <a:buNone/>
            </a:pPr>
            <a:endParaRPr lang="sv-SE" altLang="sv-FI" dirty="0"/>
          </a:p>
          <a:p>
            <a:endParaRPr lang="sv-SE" altLang="sv-FI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BC2537-321A-428D-EE06-EFEB0230E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FI"/>
              <a:t>Special Club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8687" y="1600201"/>
            <a:ext cx="9629313" cy="4525963"/>
          </a:xfrm>
        </p:spPr>
        <p:txBody>
          <a:bodyPr/>
          <a:lstStyle/>
          <a:p>
            <a:r>
              <a:rPr lang="sv-SE" altLang="sv-FI" sz="2000" dirty="0"/>
              <a:t>Startades 1971 av kvalitetsinriktade odlare som ville utmana de stora husen</a:t>
            </a:r>
          </a:p>
          <a:p>
            <a:r>
              <a:rPr lang="sv-SE" altLang="sv-FI" sz="2000" dirty="0"/>
              <a:t>Förening av 25 odlare (R-M) Heter nu ”Club </a:t>
            </a:r>
            <a:r>
              <a:rPr lang="sv-SE" altLang="sv-FI" sz="2000" dirty="0" err="1"/>
              <a:t>Trésors</a:t>
            </a:r>
            <a:r>
              <a:rPr lang="sv-SE" altLang="sv-FI" sz="2000" dirty="0"/>
              <a:t> de Champagne”</a:t>
            </a:r>
          </a:p>
          <a:p>
            <a:r>
              <a:rPr lang="sv-SE" altLang="sv-FI" sz="2000" dirty="0"/>
              <a:t>Gemensam flasktyp – separata etiketter</a:t>
            </a:r>
          </a:p>
          <a:p>
            <a:r>
              <a:rPr lang="sv-SE" altLang="sv-FI" sz="2000" dirty="0"/>
              <a:t>Grundkrav – bästa årgångschampagnerna från odlarna</a:t>
            </a:r>
          </a:p>
          <a:p>
            <a:r>
              <a:rPr lang="sv-SE" altLang="sv-FI" sz="2000" dirty="0" err="1"/>
              <a:t>Resp</a:t>
            </a:r>
            <a:r>
              <a:rPr lang="sv-SE" altLang="sv-FI" sz="2000" dirty="0"/>
              <a:t> </a:t>
            </a:r>
            <a:r>
              <a:rPr lang="sv-SE" altLang="sv-FI" sz="2000" dirty="0" err="1"/>
              <a:t>cuvée</a:t>
            </a:r>
            <a:r>
              <a:rPr lang="sv-SE" altLang="sv-FI" sz="2000" dirty="0"/>
              <a:t> </a:t>
            </a:r>
            <a:r>
              <a:rPr lang="sv-SE" altLang="sv-FI" sz="2000" dirty="0" err="1"/>
              <a:t>kvalitetstestas</a:t>
            </a:r>
            <a:r>
              <a:rPr lang="sv-SE" altLang="sv-FI" sz="2000" dirty="0"/>
              <a:t> före 2:a jäsning samt efter </a:t>
            </a:r>
            <a:r>
              <a:rPr lang="sv-SE" altLang="sv-FI" sz="2000" dirty="0" err="1"/>
              <a:t>degorgering</a:t>
            </a:r>
            <a:r>
              <a:rPr lang="sv-SE" altLang="sv-FI" sz="2000" dirty="0"/>
              <a:t> – båda godkännandena krävs</a:t>
            </a:r>
          </a:p>
          <a:p>
            <a:r>
              <a:rPr lang="sv-SE" altLang="sv-FI" sz="2000" dirty="0"/>
              <a:t>Kvalitetsmanual/-plan krävs för varje odlares vingårdar</a:t>
            </a:r>
          </a:p>
          <a:p>
            <a:r>
              <a:rPr lang="sv-SE" altLang="sv-FI" sz="2000" dirty="0"/>
              <a:t>Olika odlares Special Club är, och skall vara typisk för dess </a:t>
            </a:r>
            <a:r>
              <a:rPr lang="sv-SE" altLang="sv-FI" sz="2000" dirty="0" err="1"/>
              <a:t>terroir</a:t>
            </a:r>
            <a:r>
              <a:rPr lang="sv-SE" altLang="sv-FI" sz="2000" dirty="0"/>
              <a:t> och spegla många karaktärer.</a:t>
            </a:r>
          </a:p>
          <a:p>
            <a:r>
              <a:rPr lang="sv-SE" altLang="sv-FI" sz="2000" dirty="0"/>
              <a:t>Anses vara synnerligen prisvärd!</a:t>
            </a:r>
          </a:p>
        </p:txBody>
      </p:sp>
      <p:pic>
        <p:nvPicPr>
          <p:cNvPr id="3" name="Picture 2" descr="A bottle of champagne next to a box&#10;&#10;Description automatically generated">
            <a:extLst>
              <a:ext uri="{FF2B5EF4-FFF2-40B4-BE49-F238E27FC236}">
                <a16:creationId xmlns:a16="http://schemas.microsoft.com/office/drawing/2014/main" id="{909B19F6-C43D-71D1-44A3-FD0840D753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8" y="4590065"/>
            <a:ext cx="1591386" cy="2124501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A18AB52-B229-75B7-B491-5105658E3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01789" y="6245225"/>
            <a:ext cx="3860800" cy="476250"/>
          </a:xfrm>
        </p:spPr>
        <p:txBody>
          <a:bodyPr/>
          <a:lstStyle/>
          <a:p>
            <a:r>
              <a:rPr lang="en-GB" altLang="en-US" dirty="0"/>
              <a:t>Åke Finne / MiG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46313" y="2677679"/>
            <a:ext cx="7772400" cy="1362075"/>
          </a:xfrm>
        </p:spPr>
        <p:txBody>
          <a:bodyPr/>
          <a:lstStyle/>
          <a:p>
            <a:pPr algn="ctr"/>
            <a:r>
              <a:rPr lang="sv-FI" dirty="0"/>
              <a:t>Hur provsmakar man bubbel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407194B-5BB3-0327-AEBA-E95F85E4D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  <p:extLst>
      <p:ext uri="{BB962C8B-B14F-4D97-AF65-F5344CB8AC3E}">
        <p14:creationId xmlns:p14="http://schemas.microsoft.com/office/powerpoint/2010/main" val="3344089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Att provsmaka ett vin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FI" dirty="0"/>
              <a:t>Utseende</a:t>
            </a:r>
          </a:p>
          <a:p>
            <a:pPr lvl="1"/>
            <a:r>
              <a:rPr lang="sv-FI" dirty="0"/>
              <a:t>Färg, -ton, (ålder)</a:t>
            </a:r>
          </a:p>
          <a:p>
            <a:pPr lvl="1"/>
            <a:r>
              <a:rPr lang="sv-FI" dirty="0"/>
              <a:t>Bubblor, klarhet, alkohol</a:t>
            </a:r>
          </a:p>
          <a:p>
            <a:pPr lvl="1"/>
            <a:endParaRPr lang="sv-FI" dirty="0"/>
          </a:p>
          <a:p>
            <a:r>
              <a:rPr lang="sv-FI" dirty="0"/>
              <a:t>Doft</a:t>
            </a:r>
          </a:p>
          <a:p>
            <a:pPr lvl="1"/>
            <a:r>
              <a:rPr lang="sv-FI" dirty="0"/>
              <a:t>Aromatisk </a:t>
            </a:r>
          </a:p>
          <a:p>
            <a:pPr lvl="1"/>
            <a:r>
              <a:rPr lang="sv-FI" dirty="0"/>
              <a:t>Frukter, bär, kryddor, blommig,  mineralisk</a:t>
            </a:r>
          </a:p>
          <a:p>
            <a:pPr lvl="1"/>
            <a:r>
              <a:rPr lang="sv-FI" dirty="0"/>
              <a:t>Primära (druva, </a:t>
            </a:r>
            <a:r>
              <a:rPr lang="sv-FI" dirty="0" err="1"/>
              <a:t>terroir</a:t>
            </a:r>
            <a:r>
              <a:rPr lang="sv-FI" dirty="0"/>
              <a:t>), sekundära (</a:t>
            </a:r>
            <a:r>
              <a:rPr lang="sv-FI" dirty="0" err="1"/>
              <a:t>vinifikationen</a:t>
            </a:r>
            <a:r>
              <a:rPr lang="sv-FI" dirty="0"/>
              <a:t>: </a:t>
            </a:r>
            <a:r>
              <a:rPr lang="sv-FI" dirty="0" err="1"/>
              <a:t>bla</a:t>
            </a:r>
            <a:r>
              <a:rPr lang="sv-FI" dirty="0"/>
              <a:t> fat, </a:t>
            </a:r>
            <a:r>
              <a:rPr lang="sv-FI" dirty="0" err="1"/>
              <a:t>autolys</a:t>
            </a:r>
            <a:r>
              <a:rPr lang="sv-FI" dirty="0"/>
              <a:t>, </a:t>
            </a:r>
            <a:r>
              <a:rPr lang="sv-FI" dirty="0" err="1"/>
              <a:t>cuve</a:t>
            </a:r>
            <a:r>
              <a:rPr lang="sv-FI" dirty="0"/>
              <a:t>), tertiära komponenter (mognad/utveckling)</a:t>
            </a:r>
          </a:p>
          <a:p>
            <a:pPr lvl="1"/>
            <a:r>
              <a:rPr lang="sv-FI" dirty="0"/>
              <a:t>Ek, smör, brioche, rostning</a:t>
            </a:r>
          </a:p>
          <a:p>
            <a:endParaRPr lang="sv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038600" cy="5143500"/>
          </a:xfrm>
        </p:spPr>
        <p:txBody>
          <a:bodyPr/>
          <a:lstStyle/>
          <a:p>
            <a:r>
              <a:rPr lang="sv-FI" sz="2600" dirty="0"/>
              <a:t>Smak</a:t>
            </a:r>
          </a:p>
          <a:p>
            <a:pPr lvl="1"/>
            <a:r>
              <a:rPr lang="sv-FI" sz="2200" dirty="0"/>
              <a:t>Sötma (torr-söt),syra,  fruktighet (</a:t>
            </a:r>
            <a:r>
              <a:rPr lang="sv-FI" sz="2200" dirty="0" err="1"/>
              <a:t>body</a:t>
            </a:r>
            <a:r>
              <a:rPr lang="sv-FI" sz="2200" dirty="0"/>
              <a:t>), alkohol, rostning, komplexitet, eftersmak (lång/kort)</a:t>
            </a:r>
          </a:p>
          <a:p>
            <a:pPr lvl="1"/>
            <a:r>
              <a:rPr lang="sv-FI" sz="2200" dirty="0"/>
              <a:t>Bubblor, tanniner (munkänsla)</a:t>
            </a:r>
          </a:p>
          <a:p>
            <a:pPr lvl="1"/>
            <a:endParaRPr lang="sv-FI" sz="2200" dirty="0"/>
          </a:p>
          <a:p>
            <a:r>
              <a:rPr lang="sv-FI" sz="2600" dirty="0"/>
              <a:t>Helhetsbedömning</a:t>
            </a:r>
          </a:p>
          <a:p>
            <a:pPr lvl="1"/>
            <a:r>
              <a:rPr lang="sv-FI" sz="2200" dirty="0"/>
              <a:t>Balans, kvalitet, pris, typisk, årgång</a:t>
            </a:r>
          </a:p>
          <a:p>
            <a:pPr lvl="1"/>
            <a:r>
              <a:rPr lang="sv-FI" sz="2200" dirty="0"/>
              <a:t>bra/dålig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6E083-C862-1C25-5EF6-75A2D56D0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7805" y="6245225"/>
            <a:ext cx="3860800" cy="476250"/>
          </a:xfrm>
        </p:spPr>
        <p:txBody>
          <a:bodyPr/>
          <a:lstStyle/>
          <a:p>
            <a:r>
              <a:rPr lang="en-GB" altLang="en-US" dirty="0"/>
              <a:t>Åke Finne / MiG</a:t>
            </a:r>
          </a:p>
        </p:txBody>
      </p:sp>
    </p:spTree>
    <p:extLst>
      <p:ext uri="{BB962C8B-B14F-4D97-AF65-F5344CB8AC3E}">
        <p14:creationId xmlns:p14="http://schemas.microsoft.com/office/powerpoint/2010/main" val="4122639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46313" y="2159727"/>
            <a:ext cx="7772400" cy="1880027"/>
          </a:xfrm>
        </p:spPr>
        <p:txBody>
          <a:bodyPr/>
          <a:lstStyle/>
          <a:p>
            <a:pPr algn="ctr"/>
            <a:r>
              <a:rPr lang="sv-FI" dirty="0"/>
              <a:t>Nu sätter vi igång med</a:t>
            </a:r>
            <a:br>
              <a:rPr lang="sv-FI" dirty="0"/>
            </a:br>
            <a:br>
              <a:rPr lang="sv-FI" dirty="0"/>
            </a:br>
            <a:r>
              <a:rPr lang="sv-FI" sz="6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tasting!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CA69329-47E5-CD2C-6C2D-888E05A68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  <p:extLst>
      <p:ext uri="{BB962C8B-B14F-4D97-AF65-F5344CB8AC3E}">
        <p14:creationId xmlns:p14="http://schemas.microsoft.com/office/powerpoint/2010/main" val="3913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46313" y="2068079"/>
            <a:ext cx="7772400" cy="1362075"/>
          </a:xfrm>
        </p:spPr>
        <p:txBody>
          <a:bodyPr/>
          <a:lstStyle/>
          <a:p>
            <a:pPr algn="ctr"/>
            <a:r>
              <a:rPr lang="sv-FI" dirty="0"/>
              <a:t>Dagens tema är:</a:t>
            </a:r>
            <a:br>
              <a:rPr lang="sv-FI" dirty="0"/>
            </a:br>
            <a:br>
              <a:rPr lang="sv-FI" dirty="0"/>
            </a:br>
            <a:r>
              <a:rPr lang="sv-FI" dirty="0"/>
              <a:t>smakar det så kostar det </a:t>
            </a:r>
            <a:r>
              <a:rPr lang="sv-FI" sz="2400" i="1" dirty="0"/>
              <a:t>(är det faktiskt värt det)</a:t>
            </a:r>
            <a:r>
              <a:rPr lang="sv-FI" dirty="0"/>
              <a:t>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84C9713-60D8-DA80-41FD-12B159A31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  <p:extLst>
      <p:ext uri="{BB962C8B-B14F-4D97-AF65-F5344CB8AC3E}">
        <p14:creationId xmlns:p14="http://schemas.microsoft.com/office/powerpoint/2010/main" val="1835756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I glasen idag: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Tasmanien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1600" dirty="0">
                <a:hlinkClick r:id="rId2"/>
              </a:rPr>
              <a:t>https://www.alko.fi/sv/produkter/509407/Yarrabank-Late-Disgorged-Brut-Nature-2010/</a:t>
            </a:r>
            <a:endParaRPr lang="fr-FR" sz="1600" dirty="0"/>
          </a:p>
          <a:p>
            <a:pPr lvl="2">
              <a:buFont typeface="Wingdings" panose="05000000000000000000" pitchFamily="2" charset="2"/>
              <a:buChar char="Ø"/>
            </a:pPr>
            <a:endParaRPr lang="fr-FR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err="1"/>
              <a:t>Franciacorta</a:t>
            </a:r>
            <a:endParaRPr lang="fr-FR" sz="20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1600" dirty="0">
                <a:hlinkClick r:id="rId3"/>
              </a:rPr>
              <a:t>https://www.alko.fi/sv/produkter/534197/Bellavista-Alma-Gran-Cuv-e-Franciacorta-Brut/</a:t>
            </a:r>
            <a:endParaRPr lang="fr-FR" sz="1600" dirty="0"/>
          </a:p>
          <a:p>
            <a:pPr lvl="2">
              <a:buFont typeface="Wingdings" panose="05000000000000000000" pitchFamily="2" charset="2"/>
              <a:buChar char="Ø"/>
            </a:pPr>
            <a:endParaRPr lang="fr-FR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English </a:t>
            </a:r>
            <a:r>
              <a:rPr lang="fr-FR" sz="2000" dirty="0" err="1"/>
              <a:t>sparkling</a:t>
            </a:r>
            <a:endParaRPr lang="fr-FR" sz="20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1600" dirty="0">
                <a:hlinkClick r:id="rId4"/>
              </a:rPr>
              <a:t>https://www.alko.fi/sv/produkter/943525/Nyetimber-Classic-Cuv-e-Brut/</a:t>
            </a:r>
            <a:endParaRPr lang="fr-FR" sz="1600" dirty="0"/>
          </a:p>
          <a:p>
            <a:pPr lvl="2">
              <a:buFont typeface="Wingdings" panose="05000000000000000000" pitchFamily="2" charset="2"/>
              <a:buChar char="Ø"/>
            </a:pPr>
            <a:endParaRPr lang="fr-FR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err="1"/>
              <a:t>Cremant</a:t>
            </a:r>
            <a:endParaRPr lang="fr-FR" sz="20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1600" dirty="0">
                <a:hlinkClick r:id="rId5"/>
              </a:rPr>
              <a:t>https://www.alko.fi/sv/produkter/574177/Domaine-Maire-Cr-mant-Mill-sim-Brut-2016/</a:t>
            </a:r>
            <a:endParaRPr lang="fr-FR" sz="1600" dirty="0"/>
          </a:p>
          <a:p>
            <a:pPr lvl="2">
              <a:buFont typeface="Wingdings" panose="05000000000000000000" pitchFamily="2" charset="2"/>
              <a:buChar char="Ø"/>
            </a:pPr>
            <a:endParaRPr lang="fr-FR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Champagne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1600" dirty="0">
                <a:hlinkClick r:id="rId6"/>
              </a:rPr>
              <a:t>https://www.alko.fi/sv/produkter/558187/J.-Charpentier-Mill-sime-Champagne-Brut-2018/</a:t>
            </a:r>
            <a:endParaRPr lang="fr-FR" sz="1600" dirty="0"/>
          </a:p>
          <a:p>
            <a:pPr lvl="2">
              <a:buFont typeface="Wingdings" panose="05000000000000000000" pitchFamily="2" charset="2"/>
              <a:buChar char="Ø"/>
            </a:pPr>
            <a:endParaRPr lang="fr-FR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/>
              <a:t>Champagne (</a:t>
            </a:r>
            <a:r>
              <a:rPr lang="fr-FR" sz="2000" dirty="0" err="1"/>
              <a:t>Special</a:t>
            </a:r>
            <a:r>
              <a:rPr lang="fr-FR" sz="2000" dirty="0"/>
              <a:t> club)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sz="1600" dirty="0">
                <a:hlinkClick r:id="rId7"/>
              </a:rPr>
              <a:t>https://www.alko.fi/sv/produkter/551197/Charlier-Fils-Sp-cial-Club-Champagne-Brut-2015/</a:t>
            </a: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/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139513-5194-E1FB-7504-38580006B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  <p:extLst>
      <p:ext uri="{BB962C8B-B14F-4D97-AF65-F5344CB8AC3E}">
        <p14:creationId xmlns:p14="http://schemas.microsoft.com/office/powerpoint/2010/main" val="3505252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46313" y="2677679"/>
            <a:ext cx="7772400" cy="1362075"/>
          </a:xfrm>
        </p:spPr>
        <p:txBody>
          <a:bodyPr/>
          <a:lstStyle/>
          <a:p>
            <a:pPr algn="ctr"/>
            <a:r>
              <a:rPr lang="sv-FI" dirty="0"/>
              <a:t>Bakgrund om bubbligt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781BE6-9A6B-6DE8-72CC-0CFBB2BC1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  <p:extLst>
      <p:ext uri="{BB962C8B-B14F-4D97-AF65-F5344CB8AC3E}">
        <p14:creationId xmlns:p14="http://schemas.microsoft.com/office/powerpoint/2010/main" val="38020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Champagne inspirerar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29527"/>
            <a:ext cx="8229600" cy="4924425"/>
          </a:xfrm>
        </p:spPr>
        <p:txBody>
          <a:bodyPr>
            <a:normAutofit fontScale="70000" lnSpcReduction="20000"/>
          </a:bodyPr>
          <a:lstStyle/>
          <a:p>
            <a:r>
              <a:rPr lang="sv-SE" i="1" dirty="0"/>
              <a:t>Champagne ska vara kall, torr och gratis!</a:t>
            </a:r>
          </a:p>
          <a:p>
            <a:pPr lvl="3"/>
            <a:r>
              <a:rPr lang="sv-FI" dirty="0"/>
              <a:t>Sir Winston Churchill</a:t>
            </a:r>
          </a:p>
          <a:p>
            <a:endParaRPr lang="fi-FI" i="1" dirty="0"/>
          </a:p>
          <a:p>
            <a:r>
              <a:rPr lang="sv-SE" i="1" dirty="0"/>
              <a:t>Jag dricker champagne för att fira segerns sötma och för att söka tröst i nederlagets stund</a:t>
            </a:r>
          </a:p>
          <a:p>
            <a:pPr lvl="3"/>
            <a:r>
              <a:rPr lang="sv-FI" dirty="0"/>
              <a:t>Napoleons adjutant</a:t>
            </a:r>
          </a:p>
          <a:p>
            <a:endParaRPr lang="sv-SE" i="1" dirty="0"/>
          </a:p>
          <a:p>
            <a:r>
              <a:rPr lang="sv-SE" i="1" dirty="0"/>
              <a:t>Jag dricker champagne när jag är glad och när jag är ledsen. Ibland dricker jag det när jag är ensam. I sällskap tycker jag det är ett måste. Jag smuttar lite på det om jag inte är  hungrig och dricker det om jag är hungrig. Annars rör jag    det inte – om jag inte är törstig förstås!</a:t>
            </a:r>
          </a:p>
          <a:p>
            <a:pPr lvl="3"/>
            <a:r>
              <a:rPr lang="sv-FI" dirty="0"/>
              <a:t>Lily Bollinger</a:t>
            </a:r>
          </a:p>
          <a:p>
            <a:endParaRPr lang="sv-SE" dirty="0"/>
          </a:p>
          <a:p>
            <a:r>
              <a:rPr lang="fi-FI" i="1" dirty="0" err="1"/>
              <a:t>Det</a:t>
            </a:r>
            <a:r>
              <a:rPr lang="fi-FI" i="1" dirty="0"/>
              <a:t> </a:t>
            </a:r>
            <a:r>
              <a:rPr lang="fi-FI" i="1" dirty="0" err="1"/>
              <a:t>är</a:t>
            </a:r>
            <a:r>
              <a:rPr lang="fi-FI" i="1" dirty="0"/>
              <a:t> </a:t>
            </a:r>
            <a:r>
              <a:rPr lang="fi-FI" i="1" dirty="0" err="1"/>
              <a:t>enbart</a:t>
            </a:r>
            <a:r>
              <a:rPr lang="fi-FI" i="1" dirty="0"/>
              <a:t> </a:t>
            </a:r>
            <a:r>
              <a:rPr lang="fi-FI" i="1" dirty="0" err="1"/>
              <a:t>brist</a:t>
            </a:r>
            <a:r>
              <a:rPr lang="fi-FI" i="1" dirty="0"/>
              <a:t> </a:t>
            </a:r>
            <a:r>
              <a:rPr lang="fi-FI" i="1" dirty="0" err="1"/>
              <a:t>på</a:t>
            </a:r>
            <a:r>
              <a:rPr lang="fi-FI" i="1" dirty="0"/>
              <a:t> </a:t>
            </a:r>
            <a:r>
              <a:rPr lang="fi-FI" i="1" dirty="0" err="1"/>
              <a:t>fantasi</a:t>
            </a:r>
            <a:r>
              <a:rPr lang="fi-FI" i="1" dirty="0"/>
              <a:t>, </a:t>
            </a:r>
            <a:r>
              <a:rPr lang="fi-FI" i="1" dirty="0" err="1"/>
              <a:t>om</a:t>
            </a:r>
            <a:r>
              <a:rPr lang="fi-FI" i="1" dirty="0"/>
              <a:t> </a:t>
            </a:r>
            <a:r>
              <a:rPr lang="fi-FI" i="1" dirty="0" err="1"/>
              <a:t>man</a:t>
            </a:r>
            <a:r>
              <a:rPr lang="fi-FI" i="1" dirty="0"/>
              <a:t> </a:t>
            </a:r>
            <a:r>
              <a:rPr lang="fi-FI" i="1" dirty="0" err="1"/>
              <a:t>inte</a:t>
            </a:r>
            <a:r>
              <a:rPr lang="fi-FI" i="1" dirty="0"/>
              <a:t> </a:t>
            </a:r>
            <a:r>
              <a:rPr lang="fi-FI" i="1" dirty="0" err="1"/>
              <a:t>kommer</a:t>
            </a:r>
            <a:r>
              <a:rPr lang="fi-FI" i="1" dirty="0"/>
              <a:t>               </a:t>
            </a:r>
            <a:r>
              <a:rPr lang="fi-FI" i="1" dirty="0" err="1"/>
              <a:t>på</a:t>
            </a:r>
            <a:r>
              <a:rPr lang="fi-FI" i="1" dirty="0"/>
              <a:t> en </a:t>
            </a:r>
            <a:r>
              <a:rPr lang="fi-FI" i="1" dirty="0" err="1"/>
              <a:t>bra</a:t>
            </a:r>
            <a:r>
              <a:rPr lang="fi-FI" i="1" dirty="0"/>
              <a:t> </a:t>
            </a:r>
            <a:r>
              <a:rPr lang="fi-FI" i="1" dirty="0" err="1"/>
              <a:t>orsak</a:t>
            </a:r>
            <a:r>
              <a:rPr lang="fi-FI" i="1" dirty="0"/>
              <a:t> </a:t>
            </a:r>
            <a:r>
              <a:rPr lang="fi-FI" i="1" dirty="0" err="1"/>
              <a:t>att</a:t>
            </a:r>
            <a:r>
              <a:rPr lang="fi-FI" i="1" dirty="0"/>
              <a:t> </a:t>
            </a:r>
            <a:r>
              <a:rPr lang="fi-FI" i="1" dirty="0" err="1"/>
              <a:t>avnjuta</a:t>
            </a:r>
            <a:r>
              <a:rPr lang="fi-FI" i="1" dirty="0"/>
              <a:t> </a:t>
            </a:r>
            <a:r>
              <a:rPr lang="fi-FI" i="1" dirty="0" err="1"/>
              <a:t>champagne</a:t>
            </a:r>
            <a:r>
              <a:rPr lang="fi-FI" i="1" dirty="0"/>
              <a:t> </a:t>
            </a:r>
          </a:p>
          <a:p>
            <a:pPr lvl="3"/>
            <a:r>
              <a:rPr lang="sv-FI" dirty="0"/>
              <a:t>Oscar Wilde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D486D-18A7-FB9E-2BC8-82696F43C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  <p:extLst>
      <p:ext uri="{BB962C8B-B14F-4D97-AF65-F5344CB8AC3E}">
        <p14:creationId xmlns:p14="http://schemas.microsoft.com/office/powerpoint/2010/main" val="541667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063AC8-272E-430F-A676-6A3FEEBC7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437" y="1635032"/>
            <a:ext cx="8085232" cy="45727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8D36EF-3BBA-4C63-BEC3-435A1BF02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sz="4000" dirty="0"/>
              <a:t>Ibland räcker det med att ha koll på champagne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70E6ED-C59F-BFF1-4005-04BAC8527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  <p:extLst>
      <p:ext uri="{BB962C8B-B14F-4D97-AF65-F5344CB8AC3E}">
        <p14:creationId xmlns:p14="http://schemas.microsoft.com/office/powerpoint/2010/main" val="941127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Bubbligt – vad är det?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FI" dirty="0"/>
              <a:t>I engelskspråkiga länder: </a:t>
            </a:r>
            <a:r>
              <a:rPr lang="sv-FI" dirty="0" err="1"/>
              <a:t>Sparkling</a:t>
            </a:r>
            <a:r>
              <a:rPr lang="sv-FI" dirty="0"/>
              <a:t> </a:t>
            </a:r>
            <a:r>
              <a:rPr lang="sv-FI" dirty="0" err="1"/>
              <a:t>wine</a:t>
            </a:r>
            <a:endParaRPr lang="sv-FI" dirty="0"/>
          </a:p>
          <a:p>
            <a:endParaRPr lang="sv-FI" dirty="0"/>
          </a:p>
          <a:p>
            <a:r>
              <a:rPr lang="sv-FI" dirty="0"/>
              <a:t>Sydafrika: Cape Classic</a:t>
            </a:r>
          </a:p>
          <a:p>
            <a:endParaRPr lang="sv-FI" dirty="0"/>
          </a:p>
          <a:p>
            <a:r>
              <a:rPr lang="sv-FI" dirty="0"/>
              <a:t>Tyskland: Sekt</a:t>
            </a:r>
          </a:p>
          <a:p>
            <a:endParaRPr lang="sv-FI" dirty="0"/>
          </a:p>
          <a:p>
            <a:r>
              <a:rPr lang="sv-FI" dirty="0"/>
              <a:t>Spanien: </a:t>
            </a:r>
            <a:r>
              <a:rPr lang="sv-FI" dirty="0" err="1"/>
              <a:t>Cava</a:t>
            </a:r>
            <a:r>
              <a:rPr lang="sv-FI" dirty="0"/>
              <a:t> (</a:t>
            </a:r>
            <a:r>
              <a:rPr lang="sv-FI" dirty="0" err="1"/>
              <a:t>Corpinnat</a:t>
            </a:r>
            <a:r>
              <a:rPr lang="sv-FI" dirty="0"/>
              <a:t>)</a:t>
            </a:r>
          </a:p>
          <a:p>
            <a:endParaRPr lang="sv-FI" dirty="0"/>
          </a:p>
          <a:p>
            <a:r>
              <a:rPr lang="sv-FI" dirty="0"/>
              <a:t>Italien: </a:t>
            </a:r>
            <a:r>
              <a:rPr lang="sv-FI" dirty="0" err="1"/>
              <a:t>Prosecco</a:t>
            </a:r>
            <a:r>
              <a:rPr lang="sv-FI" dirty="0"/>
              <a:t>, </a:t>
            </a:r>
            <a:r>
              <a:rPr lang="sv-FI" dirty="0" err="1"/>
              <a:t>Spumante</a:t>
            </a:r>
            <a:r>
              <a:rPr lang="sv-FI" dirty="0"/>
              <a:t>/</a:t>
            </a:r>
            <a:r>
              <a:rPr lang="sv-FI" dirty="0" err="1"/>
              <a:t>Frizzante</a:t>
            </a:r>
            <a:r>
              <a:rPr lang="sv-FI" dirty="0"/>
              <a:t>, Asti, </a:t>
            </a:r>
            <a:r>
              <a:rPr lang="sv-FI" dirty="0" err="1"/>
              <a:t>Franciacorta</a:t>
            </a:r>
            <a:r>
              <a:rPr lang="sv-FI" dirty="0"/>
              <a:t>, </a:t>
            </a:r>
            <a:r>
              <a:rPr lang="sv-FI" dirty="0" err="1"/>
              <a:t>Moscato</a:t>
            </a:r>
            <a:r>
              <a:rPr lang="sv-FI" dirty="0"/>
              <a:t> </a:t>
            </a:r>
            <a:r>
              <a:rPr lang="sv-FI" dirty="0" err="1"/>
              <a:t>d’Asti</a:t>
            </a:r>
            <a:r>
              <a:rPr lang="sv-FI" dirty="0"/>
              <a:t>, </a:t>
            </a:r>
            <a:r>
              <a:rPr lang="sv-FI" dirty="0" err="1"/>
              <a:t>Lambrusco</a:t>
            </a:r>
            <a:endParaRPr lang="sv-FI" dirty="0"/>
          </a:p>
          <a:p>
            <a:endParaRPr lang="sv-FI" dirty="0"/>
          </a:p>
          <a:p>
            <a:r>
              <a:rPr lang="sv-FI" dirty="0"/>
              <a:t>Frankrike: Champagne, </a:t>
            </a:r>
            <a:r>
              <a:rPr lang="en-US" dirty="0"/>
              <a:t>Crémant (</a:t>
            </a:r>
            <a:r>
              <a:rPr lang="sv-FI" dirty="0"/>
              <a:t>Loire/ Bourgogne/Alsace/Jura)                              </a:t>
            </a:r>
            <a:r>
              <a:rPr lang="sv-FI" sz="2400" dirty="0"/>
              <a:t>(och de med lägre tryck)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938B55-E629-6DAD-53B7-88EAB636D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  <p:extLst>
      <p:ext uri="{BB962C8B-B14F-4D97-AF65-F5344CB8AC3E}">
        <p14:creationId xmlns:p14="http://schemas.microsoft.com/office/powerpoint/2010/main" val="1463610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Historia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Pierre </a:t>
            </a:r>
            <a:r>
              <a:rPr lang="sv-FI" dirty="0" err="1"/>
              <a:t>Perignon</a:t>
            </a:r>
            <a:r>
              <a:rPr lang="sv-FI" dirty="0"/>
              <a:t> (1668-1715) – eller Dom </a:t>
            </a:r>
            <a:r>
              <a:rPr lang="sv-FI" dirty="0" err="1"/>
              <a:t>Perignon</a:t>
            </a:r>
            <a:endParaRPr lang="sv-FI" dirty="0"/>
          </a:p>
          <a:p>
            <a:pPr lvl="2"/>
            <a:r>
              <a:rPr lang="sv-FI" dirty="0"/>
              <a:t>En blind munk som ”uppfann” metoden </a:t>
            </a:r>
            <a:r>
              <a:rPr lang="sv-FI" sz="1800" dirty="0"/>
              <a:t>(så gott att han såg stjärnor)</a:t>
            </a:r>
          </a:p>
          <a:p>
            <a:pPr lvl="2"/>
            <a:r>
              <a:rPr lang="sv-FI" dirty="0"/>
              <a:t>Stal eg. idén från ett annat kloster</a:t>
            </a:r>
          </a:p>
          <a:p>
            <a:pPr lvl="2"/>
            <a:r>
              <a:rPr lang="sv-FI" dirty="0"/>
              <a:t>... men han hade ett stort problem: han ville bli av med bubblorna </a:t>
            </a:r>
          </a:p>
          <a:p>
            <a:pPr lvl="2"/>
            <a:endParaRPr lang="sv-FI" dirty="0"/>
          </a:p>
          <a:p>
            <a:r>
              <a:rPr lang="sv-FI" dirty="0"/>
              <a:t>I själva verket lär engelsmännen ha varit före</a:t>
            </a:r>
          </a:p>
          <a:p>
            <a:pPr lvl="2"/>
            <a:r>
              <a:rPr lang="sv-FI" dirty="0"/>
              <a:t>Uppskattade dessutom bubblorna ;)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DF7430-B532-5C61-79B9-3AB1BC4AC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  <p:extLst>
      <p:ext uri="{BB962C8B-B14F-4D97-AF65-F5344CB8AC3E}">
        <p14:creationId xmlns:p14="http://schemas.microsoft.com/office/powerpoint/2010/main" val="4036505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Bildresultat för champagnegl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8941" y="2533650"/>
            <a:ext cx="2552700" cy="25527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Och vi går vidare i historien ...</a:t>
            </a:r>
          </a:p>
        </p:txBody>
      </p:sp>
      <p:pic>
        <p:nvPicPr>
          <p:cNvPr id="2052" name="Picture 4" descr="Bildresultat för champagnegl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599" y="3038475"/>
            <a:ext cx="2387601" cy="2154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Bildresultat för champagnegla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825" y="2233440"/>
            <a:ext cx="2625723" cy="262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ED53CC-9D59-6133-8C02-18CD17B3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  <p:extLst>
      <p:ext uri="{BB962C8B-B14F-4D97-AF65-F5344CB8AC3E}">
        <p14:creationId xmlns:p14="http://schemas.microsoft.com/office/powerpoint/2010/main" val="3691044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Hur får vi bubblor?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err="1"/>
              <a:t>Méthode</a:t>
            </a:r>
            <a:r>
              <a:rPr lang="fi-FI" dirty="0"/>
              <a:t> </a:t>
            </a:r>
            <a:r>
              <a:rPr lang="fi-FI" dirty="0" err="1"/>
              <a:t>traditionelle</a:t>
            </a:r>
            <a:r>
              <a:rPr lang="fi-FI" dirty="0"/>
              <a:t> (</a:t>
            </a:r>
            <a:r>
              <a:rPr lang="fi-FI" dirty="0" err="1"/>
              <a:t>méthode</a:t>
            </a:r>
            <a:r>
              <a:rPr lang="fi-FI" dirty="0"/>
              <a:t> </a:t>
            </a:r>
            <a:r>
              <a:rPr lang="fi-FI" dirty="0" err="1"/>
              <a:t>champenoise</a:t>
            </a:r>
            <a:r>
              <a:rPr lang="fi-FI" dirty="0"/>
              <a:t>): </a:t>
            </a:r>
          </a:p>
          <a:p>
            <a:pPr lvl="2"/>
            <a:r>
              <a:rPr lang="fi-FI" dirty="0"/>
              <a:t>2. </a:t>
            </a:r>
            <a:r>
              <a:rPr lang="fi-FI" dirty="0" err="1"/>
              <a:t>jäsningen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flaska</a:t>
            </a:r>
            <a:endParaRPr lang="fi-FI" dirty="0"/>
          </a:p>
          <a:p>
            <a:endParaRPr lang="fi-FI" dirty="0"/>
          </a:p>
          <a:p>
            <a:r>
              <a:rPr lang="fi-FI" dirty="0" err="1"/>
              <a:t>Charmat</a:t>
            </a:r>
            <a:r>
              <a:rPr lang="fi-FI" dirty="0"/>
              <a:t> (</a:t>
            </a:r>
            <a:r>
              <a:rPr lang="fi-FI" dirty="0" err="1"/>
              <a:t>cuve</a:t>
            </a:r>
            <a:r>
              <a:rPr lang="fi-FI" dirty="0"/>
              <a:t> </a:t>
            </a:r>
            <a:r>
              <a:rPr lang="fi-FI" dirty="0" err="1"/>
              <a:t>close</a:t>
            </a:r>
            <a:r>
              <a:rPr lang="fi-FI" dirty="0"/>
              <a:t>; </a:t>
            </a:r>
            <a:r>
              <a:rPr lang="fi-FI" dirty="0" err="1"/>
              <a:t>metodo</a:t>
            </a:r>
            <a:r>
              <a:rPr lang="fi-FI" dirty="0"/>
              <a:t> </a:t>
            </a:r>
            <a:r>
              <a:rPr lang="fi-FI" dirty="0" err="1"/>
              <a:t>martinotti</a:t>
            </a:r>
            <a:r>
              <a:rPr lang="fi-FI" dirty="0"/>
              <a:t>): </a:t>
            </a:r>
          </a:p>
          <a:p>
            <a:pPr lvl="2"/>
            <a:r>
              <a:rPr lang="fi-FI" dirty="0"/>
              <a:t>2. </a:t>
            </a:r>
            <a:r>
              <a:rPr lang="fi-FI" dirty="0" err="1"/>
              <a:t>jäsningen</a:t>
            </a:r>
            <a:r>
              <a:rPr lang="fi-FI" dirty="0"/>
              <a:t> i </a:t>
            </a:r>
            <a:r>
              <a:rPr lang="fi-FI" dirty="0" err="1"/>
              <a:t>ståltank</a:t>
            </a:r>
            <a:endParaRPr lang="fi-FI" dirty="0"/>
          </a:p>
          <a:p>
            <a:endParaRPr lang="fi-FI" dirty="0"/>
          </a:p>
          <a:p>
            <a:r>
              <a:rPr lang="fi-FI" dirty="0" err="1"/>
              <a:t>Koldioxidmetoden</a:t>
            </a:r>
            <a:r>
              <a:rPr lang="fi-FI" dirty="0"/>
              <a:t> : </a:t>
            </a:r>
          </a:p>
          <a:p>
            <a:pPr lvl="2"/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limonad</a:t>
            </a:r>
            <a:r>
              <a:rPr lang="fi-FI" dirty="0"/>
              <a:t>, vi </a:t>
            </a:r>
            <a:r>
              <a:rPr lang="fi-FI" dirty="0" err="1"/>
              <a:t>tillägger</a:t>
            </a:r>
            <a:r>
              <a:rPr lang="fi-FI" dirty="0"/>
              <a:t> </a:t>
            </a:r>
            <a:r>
              <a:rPr lang="fi-FI" dirty="0" err="1"/>
              <a:t>bubblorna</a:t>
            </a:r>
            <a:r>
              <a:rPr lang="fi-FI" dirty="0"/>
              <a:t> i </a:t>
            </a:r>
            <a:r>
              <a:rPr lang="fi-FI" dirty="0" err="1"/>
              <a:t>drickat</a:t>
            </a:r>
            <a:r>
              <a:rPr lang="fi-FI" dirty="0"/>
              <a:t> </a:t>
            </a:r>
          </a:p>
          <a:p>
            <a:endParaRPr lang="fi-FI" dirty="0"/>
          </a:p>
          <a:p>
            <a:r>
              <a:rPr lang="fi-FI" dirty="0" err="1"/>
              <a:t>Méthode</a:t>
            </a:r>
            <a:r>
              <a:rPr lang="fi-FI" dirty="0"/>
              <a:t> </a:t>
            </a:r>
            <a:r>
              <a:rPr lang="fi-FI" dirty="0" err="1"/>
              <a:t>rural</a:t>
            </a:r>
            <a:r>
              <a:rPr lang="fi-FI" dirty="0"/>
              <a:t>: </a:t>
            </a:r>
          </a:p>
          <a:p>
            <a:pPr lvl="2"/>
            <a:r>
              <a:rPr lang="fi-FI" dirty="0"/>
              <a:t>Man </a:t>
            </a:r>
            <a:r>
              <a:rPr lang="fi-FI" dirty="0" err="1"/>
              <a:t>korkar</a:t>
            </a:r>
            <a:r>
              <a:rPr lang="fi-FI" dirty="0"/>
              <a:t> </a:t>
            </a:r>
            <a:r>
              <a:rPr lang="fi-FI" dirty="0" err="1"/>
              <a:t>flaskan</a:t>
            </a:r>
            <a:r>
              <a:rPr lang="fi-FI" dirty="0"/>
              <a:t> </a:t>
            </a:r>
            <a:r>
              <a:rPr lang="fi-FI" dirty="0" err="1"/>
              <a:t>innan</a:t>
            </a:r>
            <a:r>
              <a:rPr lang="fi-FI" dirty="0"/>
              <a:t> </a:t>
            </a:r>
            <a:r>
              <a:rPr lang="fi-FI" dirty="0" err="1"/>
              <a:t>jäsningen</a:t>
            </a:r>
            <a:r>
              <a:rPr lang="fi-FI" dirty="0"/>
              <a:t> tagit </a:t>
            </a:r>
            <a:r>
              <a:rPr lang="fi-FI" dirty="0" err="1"/>
              <a:t>slut</a:t>
            </a:r>
            <a:r>
              <a:rPr lang="fi-FI" dirty="0"/>
              <a:t> 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32B86-9F2C-B6DF-890E-96A3881AD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Åke Finne / MiG</a:t>
            </a:r>
          </a:p>
        </p:txBody>
      </p:sp>
    </p:spTree>
    <p:extLst>
      <p:ext uri="{BB962C8B-B14F-4D97-AF65-F5344CB8AC3E}">
        <p14:creationId xmlns:p14="http://schemas.microsoft.com/office/powerpoint/2010/main" val="359220060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1211</Words>
  <Application>Microsoft Office PowerPoint</Application>
  <PresentationFormat>Widescreen</PresentationFormat>
  <Paragraphs>229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Wingdings</vt:lpstr>
      <vt:lpstr>Default Design</vt:lpstr>
      <vt:lpstr>Munskänkarna i Grankulla Bubbeltasting December 2024</vt:lpstr>
      <vt:lpstr>Dagens tema är:  smakar det så kostar det (är det faktiskt värt det)?</vt:lpstr>
      <vt:lpstr>Bakgrund om bubbligt</vt:lpstr>
      <vt:lpstr>Champagne inspirerar</vt:lpstr>
      <vt:lpstr>Ibland räcker det med att ha koll på champagne</vt:lpstr>
      <vt:lpstr>Bubbligt – vad är det?</vt:lpstr>
      <vt:lpstr>Historia</vt:lpstr>
      <vt:lpstr>Och vi går vidare i historien ...</vt:lpstr>
      <vt:lpstr>Hur får vi bubblor?</vt:lpstr>
      <vt:lpstr>En liten ordlista</vt:lpstr>
      <vt:lpstr>Flaskstorlek</vt:lpstr>
      <vt:lpstr>Visste du?</vt:lpstr>
      <vt:lpstr>De stora producenterna</vt:lpstr>
      <vt:lpstr>De  mindre, men berömda</vt:lpstr>
      <vt:lpstr>Några exempel på små exklusiva:</vt:lpstr>
      <vt:lpstr>Special Club</vt:lpstr>
      <vt:lpstr>Hur provsmakar man bubbel</vt:lpstr>
      <vt:lpstr>Att provsmaka ett vin</vt:lpstr>
      <vt:lpstr>Nu sätter vi igång med  tasting!</vt:lpstr>
      <vt:lpstr>I glasen idag:</vt:lpstr>
    </vt:vector>
  </TitlesOfParts>
  <Company>Clearly Presented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Champagne Celebration Template</dc:title>
  <dc:creator>Presentation Magazine</dc:creator>
  <cp:lastModifiedBy>Åke Finne</cp:lastModifiedBy>
  <cp:revision>70</cp:revision>
  <dcterms:created xsi:type="dcterms:W3CDTF">2009-11-03T13:35:13Z</dcterms:created>
  <dcterms:modified xsi:type="dcterms:W3CDTF">2024-12-09T17:41:48Z</dcterms:modified>
</cp:coreProperties>
</file>